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94" r:id="rId27"/>
    <p:sldId id="295" r:id="rId28"/>
    <p:sldId id="296" r:id="rId29"/>
    <p:sldId id="297" r:id="rId30"/>
    <p:sldId id="298" r:id="rId31"/>
    <p:sldId id="299" r:id="rId32"/>
    <p:sldId id="300" r:id="rId33"/>
    <p:sldId id="301" r:id="rId34"/>
    <p:sldId id="302" r:id="rId35"/>
    <p:sldId id="303" r:id="rId36"/>
    <p:sldId id="304" r:id="rId37"/>
    <p:sldId id="293"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94660"/>
  </p:normalViewPr>
  <p:slideViewPr>
    <p:cSldViewPr snapToGrid="0">
      <p:cViewPr varScale="1">
        <p:scale>
          <a:sx n="79" d="100"/>
          <a:sy n="79" d="100"/>
        </p:scale>
        <p:origin x="8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IBM_ADMIN\go\blocksizecomparisons.xls"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IBM_ADMIN\go\peerthreads%20(Autosaved).xls"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Basic</a:t>
            </a:r>
            <a:r>
              <a:rPr lang="en-US" baseline="0"/>
              <a:t> Block Size</a:t>
            </a:r>
            <a:endParaRPr lang="en-US"/>
          </a:p>
        </c:rich>
      </c:tx>
      <c:overlay val="0"/>
      <c:spPr>
        <a:noFill/>
        <a:ln w="25400">
          <a:noFill/>
        </a:ln>
      </c:spPr>
    </c:title>
    <c:autoTitleDeleted val="0"/>
    <c:plotArea>
      <c:layout/>
      <c:scatterChart>
        <c:scatterStyle val="smoothMarker"/>
        <c:varyColors val="0"/>
        <c:ser>
          <c:idx val="0"/>
          <c:order val="0"/>
          <c:tx>
            <c:v>Open Leger Peer with go</c:v>
          </c:tx>
          <c:spPr>
            <a:ln w="28575" cap="rnd">
              <a:solidFill>
                <a:schemeClr val="accent1"/>
              </a:solidFill>
              <a:round/>
            </a:ln>
            <a:effectLst/>
          </c:spPr>
          <c:marker>
            <c:symbol val="none"/>
          </c:marker>
          <c:xVal>
            <c:numRef>
              <c:f>peer!$A$2:$A$142</c:f>
              <c:numCache>
                <c:formatCode>General</c:formatCode>
                <c:ptCount val="14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88</c:v>
                </c:pt>
                <c:pt idx="87">
                  <c:v>89</c:v>
                </c:pt>
                <c:pt idx="88">
                  <c:v>90</c:v>
                </c:pt>
                <c:pt idx="89">
                  <c:v>91</c:v>
                </c:pt>
                <c:pt idx="90">
                  <c:v>92</c:v>
                </c:pt>
                <c:pt idx="91">
                  <c:v>93</c:v>
                </c:pt>
                <c:pt idx="92">
                  <c:v>94</c:v>
                </c:pt>
                <c:pt idx="93">
                  <c:v>97</c:v>
                </c:pt>
                <c:pt idx="94">
                  <c:v>99</c:v>
                </c:pt>
                <c:pt idx="95">
                  <c:v>100</c:v>
                </c:pt>
                <c:pt idx="96">
                  <c:v>101</c:v>
                </c:pt>
                <c:pt idx="97">
                  <c:v>103</c:v>
                </c:pt>
                <c:pt idx="98">
                  <c:v>104</c:v>
                </c:pt>
                <c:pt idx="99">
                  <c:v>105</c:v>
                </c:pt>
                <c:pt idx="100">
                  <c:v>107</c:v>
                </c:pt>
                <c:pt idx="101">
                  <c:v>108</c:v>
                </c:pt>
                <c:pt idx="102">
                  <c:v>111</c:v>
                </c:pt>
                <c:pt idx="103">
                  <c:v>115</c:v>
                </c:pt>
                <c:pt idx="104">
                  <c:v>117</c:v>
                </c:pt>
                <c:pt idx="105">
                  <c:v>118</c:v>
                </c:pt>
                <c:pt idx="106">
                  <c:v>120</c:v>
                </c:pt>
                <c:pt idx="107">
                  <c:v>121</c:v>
                </c:pt>
                <c:pt idx="108">
                  <c:v>123</c:v>
                </c:pt>
                <c:pt idx="109">
                  <c:v>124</c:v>
                </c:pt>
                <c:pt idx="110">
                  <c:v>126</c:v>
                </c:pt>
                <c:pt idx="111">
                  <c:v>130</c:v>
                </c:pt>
                <c:pt idx="112">
                  <c:v>133</c:v>
                </c:pt>
                <c:pt idx="113">
                  <c:v>135</c:v>
                </c:pt>
                <c:pt idx="114">
                  <c:v>136</c:v>
                </c:pt>
                <c:pt idx="115">
                  <c:v>138</c:v>
                </c:pt>
                <c:pt idx="116">
                  <c:v>157</c:v>
                </c:pt>
                <c:pt idx="117">
                  <c:v>162</c:v>
                </c:pt>
                <c:pt idx="118">
                  <c:v>170</c:v>
                </c:pt>
                <c:pt idx="119">
                  <c:v>173</c:v>
                </c:pt>
                <c:pt idx="120">
                  <c:v>181</c:v>
                </c:pt>
                <c:pt idx="121">
                  <c:v>187</c:v>
                </c:pt>
                <c:pt idx="122">
                  <c:v>188</c:v>
                </c:pt>
                <c:pt idx="123">
                  <c:v>208</c:v>
                </c:pt>
                <c:pt idx="124">
                  <c:v>220</c:v>
                </c:pt>
                <c:pt idx="125">
                  <c:v>224</c:v>
                </c:pt>
                <c:pt idx="126">
                  <c:v>234</c:v>
                </c:pt>
                <c:pt idx="127">
                  <c:v>260</c:v>
                </c:pt>
                <c:pt idx="128">
                  <c:v>264</c:v>
                </c:pt>
                <c:pt idx="129">
                  <c:v>285</c:v>
                </c:pt>
                <c:pt idx="130">
                  <c:v>295</c:v>
                </c:pt>
                <c:pt idx="131">
                  <c:v>332</c:v>
                </c:pt>
                <c:pt idx="132">
                  <c:v>351</c:v>
                </c:pt>
                <c:pt idx="133">
                  <c:v>419</c:v>
                </c:pt>
                <c:pt idx="134">
                  <c:v>458</c:v>
                </c:pt>
                <c:pt idx="135">
                  <c:v>514</c:v>
                </c:pt>
                <c:pt idx="136">
                  <c:v>565</c:v>
                </c:pt>
                <c:pt idx="137">
                  <c:v>677</c:v>
                </c:pt>
                <c:pt idx="138">
                  <c:v>1376</c:v>
                </c:pt>
                <c:pt idx="139">
                  <c:v>1403</c:v>
                </c:pt>
                <c:pt idx="140">
                  <c:v>1844</c:v>
                </c:pt>
              </c:numCache>
            </c:numRef>
          </c:xVal>
          <c:yVal>
            <c:numRef>
              <c:f>peer!$C:$C</c:f>
              <c:numCache>
                <c:formatCode>General</c:formatCode>
                <c:ptCount val="65536"/>
                <c:pt idx="1">
                  <c:v>0.67090111979716882</c:v>
                </c:pt>
                <c:pt idx="2">
                  <c:v>0.85376611028945704</c:v>
                </c:pt>
                <c:pt idx="3">
                  <c:v>1</c:v>
                </c:pt>
                <c:pt idx="4">
                  <c:v>0.51103950982463553</c:v>
                </c:pt>
                <c:pt idx="5">
                  <c:v>0.53124339742235371</c:v>
                </c:pt>
                <c:pt idx="6">
                  <c:v>0.32540143672089583</c:v>
                </c:pt>
                <c:pt idx="7">
                  <c:v>0.20280477498415381</c:v>
                </c:pt>
                <c:pt idx="8">
                  <c:v>0.1660152123388971</c:v>
                </c:pt>
                <c:pt idx="9">
                  <c:v>0.13250052820621169</c:v>
                </c:pt>
                <c:pt idx="10">
                  <c:v>0.14029156982886118</c:v>
                </c:pt>
                <c:pt idx="11">
                  <c:v>0.1296746249735897</c:v>
                </c:pt>
                <c:pt idx="12">
                  <c:v>0.10321149376716671</c:v>
                </c:pt>
                <c:pt idx="13">
                  <c:v>9.5869427424466511E-2</c:v>
                </c:pt>
                <c:pt idx="14">
                  <c:v>5.9608070990914856E-2</c:v>
                </c:pt>
                <c:pt idx="15">
                  <c:v>8.1106063807310377E-2</c:v>
                </c:pt>
                <c:pt idx="16">
                  <c:v>6.5972955841960695E-2</c:v>
                </c:pt>
                <c:pt idx="17">
                  <c:v>5.4326008873864358E-2</c:v>
                </c:pt>
                <c:pt idx="18">
                  <c:v>5.1737798436509615E-2</c:v>
                </c:pt>
                <c:pt idx="19">
                  <c:v>7.1888865413057251E-2</c:v>
                </c:pt>
                <c:pt idx="20">
                  <c:v>3.1428269596450453E-2</c:v>
                </c:pt>
                <c:pt idx="21">
                  <c:v>2.7968518909782379E-2</c:v>
                </c:pt>
                <c:pt idx="22">
                  <c:v>2.1630044369321783E-2</c:v>
                </c:pt>
                <c:pt idx="23">
                  <c:v>2.0758504120008452E-2</c:v>
                </c:pt>
                <c:pt idx="24">
                  <c:v>1.9121064863722798E-2</c:v>
                </c:pt>
                <c:pt idx="25">
                  <c:v>1.4604901753644622E-2</c:v>
                </c:pt>
                <c:pt idx="26">
                  <c:v>1.1303612930488063E-2</c:v>
                </c:pt>
                <c:pt idx="27">
                  <c:v>1.1092330445806042E-2</c:v>
                </c:pt>
                <c:pt idx="28">
                  <c:v>1.0300021128248469E-2</c:v>
                </c:pt>
                <c:pt idx="29">
                  <c:v>8.2136065920135216E-3</c:v>
                </c:pt>
                <c:pt idx="30">
                  <c:v>6.8666807521656457E-3</c:v>
                </c:pt>
                <c:pt idx="31">
                  <c:v>6.6818085780688784E-3</c:v>
                </c:pt>
                <c:pt idx="32">
                  <c:v>5.6782167758292834E-3</c:v>
                </c:pt>
                <c:pt idx="33">
                  <c:v>5.017959011197972E-3</c:v>
                </c:pt>
                <c:pt idx="34">
                  <c:v>5.5197549123177691E-3</c:v>
                </c:pt>
                <c:pt idx="35">
                  <c:v>4.1992393830551445E-3</c:v>
                </c:pt>
                <c:pt idx="36">
                  <c:v>4.5689837312486792E-3</c:v>
                </c:pt>
                <c:pt idx="37">
                  <c:v>3.2484682019860555E-3</c:v>
                </c:pt>
                <c:pt idx="38">
                  <c:v>2.6410310585252483E-3</c:v>
                </c:pt>
                <c:pt idx="39">
                  <c:v>2.244876399746461E-3</c:v>
                </c:pt>
                <c:pt idx="40">
                  <c:v>2.2184660891612085E-3</c:v>
                </c:pt>
                <c:pt idx="41">
                  <c:v>1.6902598774561589E-3</c:v>
                </c:pt>
                <c:pt idx="42">
                  <c:v>1.3469258398478767E-3</c:v>
                </c:pt>
                <c:pt idx="43">
                  <c:v>1.6110289457004015E-3</c:v>
                </c:pt>
                <c:pt idx="44">
                  <c:v>1.1356433551658568E-3</c:v>
                </c:pt>
                <c:pt idx="45">
                  <c:v>9.507711810690894E-4</c:v>
                </c:pt>
                <c:pt idx="46">
                  <c:v>9.2436087048383686E-4</c:v>
                </c:pt>
                <c:pt idx="47">
                  <c:v>8.7154024931333188E-4</c:v>
                </c:pt>
                <c:pt idx="48">
                  <c:v>8.9795055989858443E-4</c:v>
                </c:pt>
                <c:pt idx="49">
                  <c:v>6.8666807521656451E-4</c:v>
                </c:pt>
                <c:pt idx="50">
                  <c:v>5.8102683287555466E-4</c:v>
                </c:pt>
                <c:pt idx="51">
                  <c:v>7.1307838580181705E-4</c:v>
                </c:pt>
                <c:pt idx="52">
                  <c:v>8.1871962814282701E-4</c:v>
                </c:pt>
                <c:pt idx="53">
                  <c:v>3.4333403760828225E-4</c:v>
                </c:pt>
                <c:pt idx="54">
                  <c:v>5.5461652229030212E-4</c:v>
                </c:pt>
                <c:pt idx="55">
                  <c:v>3.4333403760828225E-4</c:v>
                </c:pt>
                <c:pt idx="56">
                  <c:v>8.4512993872807945E-4</c:v>
                </c:pt>
                <c:pt idx="57">
                  <c:v>3.6974434819353474E-4</c:v>
                </c:pt>
                <c:pt idx="58">
                  <c:v>3.1692372702302977E-4</c:v>
                </c:pt>
                <c:pt idx="59">
                  <c:v>5.0179590111979714E-4</c:v>
                </c:pt>
                <c:pt idx="60">
                  <c:v>3.9615465877878723E-4</c:v>
                </c:pt>
                <c:pt idx="61">
                  <c:v>2.9051341643777733E-4</c:v>
                </c:pt>
                <c:pt idx="62">
                  <c:v>2.3769279526727235E-4</c:v>
                </c:pt>
                <c:pt idx="63">
                  <c:v>2.6410310585252484E-4</c:v>
                </c:pt>
                <c:pt idx="64">
                  <c:v>2.1128248468201986E-4</c:v>
                </c:pt>
                <c:pt idx="65">
                  <c:v>2.1128248468201986E-4</c:v>
                </c:pt>
                <c:pt idx="66">
                  <c:v>1.8487217409676737E-4</c:v>
                </c:pt>
                <c:pt idx="67">
                  <c:v>1.8487217409676737E-4</c:v>
                </c:pt>
                <c:pt idx="68">
                  <c:v>5.2820621170504965E-5</c:v>
                </c:pt>
                <c:pt idx="69">
                  <c:v>2.1128248468201986E-4</c:v>
                </c:pt>
                <c:pt idx="70">
                  <c:v>1.0564124234100993E-4</c:v>
                </c:pt>
                <c:pt idx="71">
                  <c:v>2.6410310585252483E-5</c:v>
                </c:pt>
                <c:pt idx="72">
                  <c:v>1.5846186351151488E-4</c:v>
                </c:pt>
                <c:pt idx="73">
                  <c:v>1.8487217409676737E-4</c:v>
                </c:pt>
                <c:pt idx="74">
                  <c:v>1.3205155292626242E-4</c:v>
                </c:pt>
                <c:pt idx="75">
                  <c:v>1.0564124234100993E-4</c:v>
                </c:pt>
                <c:pt idx="76">
                  <c:v>1.0564124234100993E-4</c:v>
                </c:pt>
                <c:pt idx="77">
                  <c:v>1.5846186351151488E-4</c:v>
                </c:pt>
                <c:pt idx="78">
                  <c:v>1.0564124234100993E-4</c:v>
                </c:pt>
                <c:pt idx="79">
                  <c:v>2.6410310585252483E-5</c:v>
                </c:pt>
                <c:pt idx="80">
                  <c:v>7.9230931755757441E-5</c:v>
                </c:pt>
                <c:pt idx="81">
                  <c:v>5.2820621170504965E-5</c:v>
                </c:pt>
                <c:pt idx="82">
                  <c:v>5.2820621170504965E-5</c:v>
                </c:pt>
                <c:pt idx="83">
                  <c:v>5.2820621170504965E-5</c:v>
                </c:pt>
                <c:pt idx="84">
                  <c:v>5.2820621170504965E-5</c:v>
                </c:pt>
                <c:pt idx="85">
                  <c:v>1.0564124234100993E-4</c:v>
                </c:pt>
                <c:pt idx="86">
                  <c:v>2.6410310585252483E-5</c:v>
                </c:pt>
                <c:pt idx="87">
                  <c:v>2.6410310585252483E-5</c:v>
                </c:pt>
                <c:pt idx="88">
                  <c:v>7.9230931755757441E-5</c:v>
                </c:pt>
                <c:pt idx="89">
                  <c:v>5.2820621170504965E-5</c:v>
                </c:pt>
                <c:pt idx="90">
                  <c:v>1.3205155292626242E-4</c:v>
                </c:pt>
                <c:pt idx="91">
                  <c:v>5.2820621170504965E-5</c:v>
                </c:pt>
                <c:pt idx="92">
                  <c:v>2.6410310585252483E-5</c:v>
                </c:pt>
                <c:pt idx="93">
                  <c:v>2.6410310585252483E-5</c:v>
                </c:pt>
                <c:pt idx="94">
                  <c:v>2.6410310585252483E-5</c:v>
                </c:pt>
                <c:pt idx="95">
                  <c:v>5.2820621170504965E-5</c:v>
                </c:pt>
                <c:pt idx="96">
                  <c:v>2.6410310585252483E-5</c:v>
                </c:pt>
                <c:pt idx="97">
                  <c:v>5.2820621170504965E-5</c:v>
                </c:pt>
                <c:pt idx="98">
                  <c:v>2.6410310585252483E-5</c:v>
                </c:pt>
                <c:pt idx="99">
                  <c:v>2.6410310585252483E-5</c:v>
                </c:pt>
                <c:pt idx="100">
                  <c:v>7.9230931755757441E-5</c:v>
                </c:pt>
                <c:pt idx="101">
                  <c:v>5.2820621170504965E-5</c:v>
                </c:pt>
                <c:pt idx="102">
                  <c:v>5.2820621170504965E-5</c:v>
                </c:pt>
                <c:pt idx="103">
                  <c:v>5.2820621170504965E-5</c:v>
                </c:pt>
                <c:pt idx="104">
                  <c:v>2.6410310585252483E-5</c:v>
                </c:pt>
                <c:pt idx="105">
                  <c:v>1.0564124234100993E-4</c:v>
                </c:pt>
                <c:pt idx="106">
                  <c:v>2.6410310585252483E-5</c:v>
                </c:pt>
                <c:pt idx="107">
                  <c:v>2.6410310585252483E-5</c:v>
                </c:pt>
                <c:pt idx="108">
                  <c:v>2.6410310585252483E-5</c:v>
                </c:pt>
                <c:pt idx="109">
                  <c:v>5.2820621170504965E-5</c:v>
                </c:pt>
                <c:pt idx="110">
                  <c:v>5.2820621170504965E-5</c:v>
                </c:pt>
                <c:pt idx="111">
                  <c:v>2.6410310585252483E-5</c:v>
                </c:pt>
                <c:pt idx="112">
                  <c:v>7.9230931755757441E-5</c:v>
                </c:pt>
                <c:pt idx="113">
                  <c:v>2.6410310585252483E-5</c:v>
                </c:pt>
                <c:pt idx="114">
                  <c:v>5.2820621170504965E-5</c:v>
                </c:pt>
                <c:pt idx="115">
                  <c:v>5.2820621170504965E-5</c:v>
                </c:pt>
                <c:pt idx="116">
                  <c:v>2.6410310585252483E-5</c:v>
                </c:pt>
                <c:pt idx="117">
                  <c:v>2.6410310585252483E-5</c:v>
                </c:pt>
                <c:pt idx="118">
                  <c:v>2.6410310585252483E-5</c:v>
                </c:pt>
                <c:pt idx="119">
                  <c:v>2.6410310585252483E-5</c:v>
                </c:pt>
                <c:pt idx="120">
                  <c:v>2.6410310585252483E-5</c:v>
                </c:pt>
                <c:pt idx="121">
                  <c:v>2.6410310585252483E-5</c:v>
                </c:pt>
                <c:pt idx="122">
                  <c:v>2.6410310585252483E-5</c:v>
                </c:pt>
                <c:pt idx="123">
                  <c:v>2.6410310585252483E-5</c:v>
                </c:pt>
                <c:pt idx="124">
                  <c:v>5.2820621170504965E-5</c:v>
                </c:pt>
                <c:pt idx="125">
                  <c:v>2.6410310585252483E-5</c:v>
                </c:pt>
                <c:pt idx="126">
                  <c:v>2.6410310585252483E-5</c:v>
                </c:pt>
                <c:pt idx="127">
                  <c:v>5.2820621170504965E-5</c:v>
                </c:pt>
                <c:pt idx="128">
                  <c:v>2.6410310585252483E-5</c:v>
                </c:pt>
                <c:pt idx="129">
                  <c:v>2.6410310585252483E-5</c:v>
                </c:pt>
                <c:pt idx="130">
                  <c:v>2.6410310585252483E-5</c:v>
                </c:pt>
                <c:pt idx="131">
                  <c:v>2.6410310585252483E-5</c:v>
                </c:pt>
                <c:pt idx="132">
                  <c:v>2.6410310585252483E-5</c:v>
                </c:pt>
                <c:pt idx="133">
                  <c:v>7.9230931755757441E-5</c:v>
                </c:pt>
                <c:pt idx="134">
                  <c:v>2.6410310585252483E-5</c:v>
                </c:pt>
                <c:pt idx="135">
                  <c:v>2.6410310585252483E-5</c:v>
                </c:pt>
                <c:pt idx="136">
                  <c:v>2.6410310585252483E-5</c:v>
                </c:pt>
                <c:pt idx="137">
                  <c:v>2.6410310585252483E-5</c:v>
                </c:pt>
                <c:pt idx="138">
                  <c:v>2.6410310585252483E-5</c:v>
                </c:pt>
                <c:pt idx="139">
                  <c:v>5.2820621170504965E-5</c:v>
                </c:pt>
                <c:pt idx="140">
                  <c:v>2.6410310585252483E-5</c:v>
                </c:pt>
                <c:pt idx="141">
                  <c:v>2.6410310585252483E-5</c:v>
                </c:pt>
              </c:numCache>
            </c:numRef>
          </c:yVal>
          <c:smooth val="1"/>
        </c:ser>
        <c:ser>
          <c:idx val="1"/>
          <c:order val="1"/>
          <c:tx>
            <c:v>gcc on gcc</c:v>
          </c:tx>
          <c:spPr>
            <a:ln w="28575" cap="rnd">
              <a:solidFill>
                <a:schemeClr val="accent2"/>
              </a:solidFill>
              <a:round/>
            </a:ln>
            <a:effectLst/>
          </c:spPr>
          <c:marker>
            <c:symbol val="none"/>
          </c:marker>
          <c:xVal>
            <c:numRef>
              <c:f>peer!$E:$E</c:f>
              <c:numCache>
                <c:formatCode>General</c:formatCode>
                <c:ptCount val="6553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41</c:v>
                </c:pt>
                <c:pt idx="39">
                  <c:v>43</c:v>
                </c:pt>
                <c:pt idx="40">
                  <c:v>48</c:v>
                </c:pt>
                <c:pt idx="41">
                  <c:v>52</c:v>
                </c:pt>
                <c:pt idx="42">
                  <c:v>73</c:v>
                </c:pt>
                <c:pt idx="43">
                  <c:v>75</c:v>
                </c:pt>
                <c:pt idx="44">
                  <c:v>87</c:v>
                </c:pt>
                <c:pt idx="45">
                  <c:v>94</c:v>
                </c:pt>
                <c:pt idx="46">
                  <c:v>158</c:v>
                </c:pt>
                <c:pt idx="47">
                  <c:v>622</c:v>
                </c:pt>
                <c:pt idx="49">
                  <c:v>4.0681818181818183</c:v>
                </c:pt>
              </c:numCache>
            </c:numRef>
          </c:xVal>
          <c:yVal>
            <c:numRef>
              <c:f>peer!$G:$G</c:f>
              <c:numCache>
                <c:formatCode>General</c:formatCode>
                <c:ptCount val="65536"/>
                <c:pt idx="1">
                  <c:v>0.61700819672131146</c:v>
                </c:pt>
                <c:pt idx="2">
                  <c:v>1</c:v>
                </c:pt>
                <c:pt idx="3">
                  <c:v>0.61065573770491799</c:v>
                </c:pt>
                <c:pt idx="4">
                  <c:v>0.37336065573770494</c:v>
                </c:pt>
                <c:pt idx="5">
                  <c:v>0.25983606557377048</c:v>
                </c:pt>
                <c:pt idx="6">
                  <c:v>0.18668032786885247</c:v>
                </c:pt>
                <c:pt idx="7">
                  <c:v>0.12684426229508197</c:v>
                </c:pt>
                <c:pt idx="8">
                  <c:v>0.11045081967213115</c:v>
                </c:pt>
                <c:pt idx="9">
                  <c:v>7.7254098360655735E-2</c:v>
                </c:pt>
                <c:pt idx="10">
                  <c:v>5.5532786885245905E-2</c:v>
                </c:pt>
                <c:pt idx="11">
                  <c:v>5.6762295081967215E-2</c:v>
                </c:pt>
                <c:pt idx="12">
                  <c:v>3.2991803278688524E-2</c:v>
                </c:pt>
                <c:pt idx="13">
                  <c:v>1.8442622950819672E-2</c:v>
                </c:pt>
                <c:pt idx="14">
                  <c:v>1.9057377049180327E-2</c:v>
                </c:pt>
                <c:pt idx="15">
                  <c:v>1.1475409836065573E-2</c:v>
                </c:pt>
                <c:pt idx="16">
                  <c:v>1.2500000000000001E-2</c:v>
                </c:pt>
                <c:pt idx="17">
                  <c:v>8.4016393442622947E-3</c:v>
                </c:pt>
                <c:pt idx="18">
                  <c:v>7.3770491803278691E-3</c:v>
                </c:pt>
                <c:pt idx="19">
                  <c:v>5.1229508196721308E-3</c:v>
                </c:pt>
                <c:pt idx="20">
                  <c:v>6.3524590163934426E-3</c:v>
                </c:pt>
                <c:pt idx="21">
                  <c:v>4.3032786885245904E-3</c:v>
                </c:pt>
                <c:pt idx="22">
                  <c:v>2.0491803278688526E-3</c:v>
                </c:pt>
                <c:pt idx="23">
                  <c:v>2.663934426229508E-3</c:v>
                </c:pt>
                <c:pt idx="24">
                  <c:v>3.0737704918032786E-3</c:v>
                </c:pt>
                <c:pt idx="25">
                  <c:v>1.639344262295082E-3</c:v>
                </c:pt>
                <c:pt idx="26">
                  <c:v>1.8442622950819673E-3</c:v>
                </c:pt>
                <c:pt idx="27">
                  <c:v>2.0491803278688526E-3</c:v>
                </c:pt>
                <c:pt idx="28">
                  <c:v>1.2295081967213116E-3</c:v>
                </c:pt>
                <c:pt idx="29">
                  <c:v>1.2295081967213116E-3</c:v>
                </c:pt>
                <c:pt idx="30">
                  <c:v>1.0245901639344263E-3</c:v>
                </c:pt>
                <c:pt idx="31">
                  <c:v>1.2295081967213116E-3</c:v>
                </c:pt>
                <c:pt idx="32">
                  <c:v>8.1967213114754098E-4</c:v>
                </c:pt>
                <c:pt idx="33">
                  <c:v>8.1967213114754098E-4</c:v>
                </c:pt>
                <c:pt idx="34">
                  <c:v>6.1475409836065579E-4</c:v>
                </c:pt>
                <c:pt idx="35">
                  <c:v>4.0983606557377049E-4</c:v>
                </c:pt>
                <c:pt idx="36">
                  <c:v>6.1475409836065579E-4</c:v>
                </c:pt>
                <c:pt idx="37">
                  <c:v>6.1475409836065579E-4</c:v>
                </c:pt>
                <c:pt idx="38">
                  <c:v>2.0491803278688525E-4</c:v>
                </c:pt>
                <c:pt idx="39">
                  <c:v>2.0491803278688525E-4</c:v>
                </c:pt>
                <c:pt idx="40">
                  <c:v>2.0491803278688525E-4</c:v>
                </c:pt>
                <c:pt idx="41">
                  <c:v>4.0983606557377049E-4</c:v>
                </c:pt>
                <c:pt idx="42">
                  <c:v>2.0491803278688525E-4</c:v>
                </c:pt>
                <c:pt idx="43">
                  <c:v>2.0491803278688525E-4</c:v>
                </c:pt>
                <c:pt idx="44">
                  <c:v>2.0491803278688525E-4</c:v>
                </c:pt>
                <c:pt idx="45">
                  <c:v>2.0491803278688525E-4</c:v>
                </c:pt>
                <c:pt idx="46">
                  <c:v>2.0491803278688525E-4</c:v>
                </c:pt>
                <c:pt idx="47">
                  <c:v>2.0491803278688525E-4</c:v>
                </c:pt>
              </c:numCache>
            </c:numRef>
          </c:yVal>
          <c:smooth val="1"/>
        </c:ser>
        <c:ser>
          <c:idx val="2"/>
          <c:order val="2"/>
          <c:tx>
            <c:v>peer with gccgo</c:v>
          </c:tx>
          <c:spPr>
            <a:ln w="28575" cap="rnd">
              <a:solidFill>
                <a:srgbClr val="7030A0"/>
              </a:solidFill>
              <a:round/>
            </a:ln>
            <a:effectLst/>
          </c:spPr>
          <c:marker>
            <c:symbol val="none"/>
          </c:marker>
          <c:xVal>
            <c:numRef>
              <c:f>peer!$Q$2:$Q$154</c:f>
              <c:numCache>
                <c:formatCode>General</c:formatCode>
                <c:ptCount val="15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92</c:v>
                </c:pt>
                <c:pt idx="91">
                  <c:v>93</c:v>
                </c:pt>
                <c:pt idx="92">
                  <c:v>94</c:v>
                </c:pt>
                <c:pt idx="93">
                  <c:v>95</c:v>
                </c:pt>
                <c:pt idx="94">
                  <c:v>96</c:v>
                </c:pt>
                <c:pt idx="95">
                  <c:v>97</c:v>
                </c:pt>
                <c:pt idx="96">
                  <c:v>98</c:v>
                </c:pt>
                <c:pt idx="97">
                  <c:v>99</c:v>
                </c:pt>
                <c:pt idx="98">
                  <c:v>102</c:v>
                </c:pt>
                <c:pt idx="99">
                  <c:v>103</c:v>
                </c:pt>
                <c:pt idx="100">
                  <c:v>104</c:v>
                </c:pt>
                <c:pt idx="101">
                  <c:v>105</c:v>
                </c:pt>
                <c:pt idx="102">
                  <c:v>106</c:v>
                </c:pt>
                <c:pt idx="103">
                  <c:v>109</c:v>
                </c:pt>
                <c:pt idx="104">
                  <c:v>110</c:v>
                </c:pt>
                <c:pt idx="105">
                  <c:v>112</c:v>
                </c:pt>
                <c:pt idx="106">
                  <c:v>113</c:v>
                </c:pt>
                <c:pt idx="107">
                  <c:v>114</c:v>
                </c:pt>
                <c:pt idx="108">
                  <c:v>115</c:v>
                </c:pt>
                <c:pt idx="109">
                  <c:v>117</c:v>
                </c:pt>
                <c:pt idx="110">
                  <c:v>118</c:v>
                </c:pt>
                <c:pt idx="111">
                  <c:v>119</c:v>
                </c:pt>
                <c:pt idx="112">
                  <c:v>120</c:v>
                </c:pt>
                <c:pt idx="113">
                  <c:v>123</c:v>
                </c:pt>
                <c:pt idx="114">
                  <c:v>124</c:v>
                </c:pt>
                <c:pt idx="115">
                  <c:v>125</c:v>
                </c:pt>
                <c:pt idx="116">
                  <c:v>127</c:v>
                </c:pt>
                <c:pt idx="117">
                  <c:v>128</c:v>
                </c:pt>
                <c:pt idx="118">
                  <c:v>129</c:v>
                </c:pt>
                <c:pt idx="119">
                  <c:v>131</c:v>
                </c:pt>
                <c:pt idx="120">
                  <c:v>134</c:v>
                </c:pt>
                <c:pt idx="121">
                  <c:v>137</c:v>
                </c:pt>
                <c:pt idx="122">
                  <c:v>139</c:v>
                </c:pt>
                <c:pt idx="123">
                  <c:v>142</c:v>
                </c:pt>
                <c:pt idx="124">
                  <c:v>144</c:v>
                </c:pt>
                <c:pt idx="125">
                  <c:v>145</c:v>
                </c:pt>
                <c:pt idx="126">
                  <c:v>150</c:v>
                </c:pt>
                <c:pt idx="127">
                  <c:v>160</c:v>
                </c:pt>
                <c:pt idx="128">
                  <c:v>164</c:v>
                </c:pt>
                <c:pt idx="129">
                  <c:v>169</c:v>
                </c:pt>
                <c:pt idx="130">
                  <c:v>182</c:v>
                </c:pt>
                <c:pt idx="131">
                  <c:v>187</c:v>
                </c:pt>
                <c:pt idx="132">
                  <c:v>202</c:v>
                </c:pt>
                <c:pt idx="133">
                  <c:v>205</c:v>
                </c:pt>
                <c:pt idx="134">
                  <c:v>208</c:v>
                </c:pt>
                <c:pt idx="135">
                  <c:v>213</c:v>
                </c:pt>
                <c:pt idx="136">
                  <c:v>230</c:v>
                </c:pt>
                <c:pt idx="137">
                  <c:v>236</c:v>
                </c:pt>
                <c:pt idx="138">
                  <c:v>238</c:v>
                </c:pt>
                <c:pt idx="139">
                  <c:v>246</c:v>
                </c:pt>
                <c:pt idx="140">
                  <c:v>251</c:v>
                </c:pt>
                <c:pt idx="141">
                  <c:v>277</c:v>
                </c:pt>
                <c:pt idx="142">
                  <c:v>293</c:v>
                </c:pt>
                <c:pt idx="143">
                  <c:v>300</c:v>
                </c:pt>
                <c:pt idx="144">
                  <c:v>309</c:v>
                </c:pt>
                <c:pt idx="145">
                  <c:v>338</c:v>
                </c:pt>
                <c:pt idx="146">
                  <c:v>382</c:v>
                </c:pt>
                <c:pt idx="147">
                  <c:v>397</c:v>
                </c:pt>
                <c:pt idx="148">
                  <c:v>402</c:v>
                </c:pt>
                <c:pt idx="149">
                  <c:v>429</c:v>
                </c:pt>
                <c:pt idx="150">
                  <c:v>639</c:v>
                </c:pt>
                <c:pt idx="151">
                  <c:v>1256</c:v>
                </c:pt>
                <c:pt idx="152">
                  <c:v>1389</c:v>
                </c:pt>
              </c:numCache>
            </c:numRef>
          </c:xVal>
          <c:yVal>
            <c:numRef>
              <c:f>peer!$S$2:$S$154</c:f>
              <c:numCache>
                <c:formatCode>General</c:formatCode>
                <c:ptCount val="153"/>
                <c:pt idx="0">
                  <c:v>0.13786023876511291</c:v>
                </c:pt>
                <c:pt idx="1">
                  <c:v>0.7765188959014524</c:v>
                </c:pt>
                <c:pt idx="2">
                  <c:v>1</c:v>
                </c:pt>
                <c:pt idx="3">
                  <c:v>0.61957265607178158</c:v>
                </c:pt>
                <c:pt idx="4">
                  <c:v>0.46475553189871494</c:v>
                </c:pt>
                <c:pt idx="5">
                  <c:v>0.8305832256102198</c:v>
                </c:pt>
                <c:pt idx="6">
                  <c:v>0.30491977796365294</c:v>
                </c:pt>
                <c:pt idx="7">
                  <c:v>0.21040225077940841</c:v>
                </c:pt>
                <c:pt idx="8">
                  <c:v>0.18059463158695158</c:v>
                </c:pt>
                <c:pt idx="9">
                  <c:v>0.14554026309786328</c:v>
                </c:pt>
                <c:pt idx="10">
                  <c:v>0.12972397536309027</c:v>
                </c:pt>
                <c:pt idx="11">
                  <c:v>0.12272830963424834</c:v>
                </c:pt>
                <c:pt idx="12">
                  <c:v>0.11177857197171318</c:v>
                </c:pt>
                <c:pt idx="13">
                  <c:v>0.11436392669758953</c:v>
                </c:pt>
                <c:pt idx="14">
                  <c:v>9.9764276480875977E-2</c:v>
                </c:pt>
                <c:pt idx="15">
                  <c:v>6.6306744734240738E-2</c:v>
                </c:pt>
                <c:pt idx="16">
                  <c:v>7.0336856512812712E-2</c:v>
                </c:pt>
                <c:pt idx="17">
                  <c:v>5.0718576534103874E-2</c:v>
                </c:pt>
                <c:pt idx="18">
                  <c:v>4.6992624135046762E-2</c:v>
                </c:pt>
                <c:pt idx="19">
                  <c:v>4.3266671735989658E-2</c:v>
                </c:pt>
                <c:pt idx="20">
                  <c:v>3.4826248954452133E-2</c:v>
                </c:pt>
                <c:pt idx="21">
                  <c:v>3.8095962284236944E-2</c:v>
                </c:pt>
                <c:pt idx="22">
                  <c:v>3.3761691126150101E-2</c:v>
                </c:pt>
                <c:pt idx="23">
                  <c:v>3.1252376245152459E-2</c:v>
                </c:pt>
                <c:pt idx="24">
                  <c:v>2.3724431602159531E-2</c:v>
                </c:pt>
                <c:pt idx="25">
                  <c:v>2.0454718272374724E-2</c:v>
                </c:pt>
                <c:pt idx="26">
                  <c:v>2.2203634704585203E-2</c:v>
                </c:pt>
                <c:pt idx="27">
                  <c:v>1.7717283856740932E-2</c:v>
                </c:pt>
                <c:pt idx="28">
                  <c:v>1.7945403391377082E-2</c:v>
                </c:pt>
                <c:pt idx="29">
                  <c:v>1.8933921374800395E-2</c:v>
                </c:pt>
                <c:pt idx="30">
                  <c:v>1.6120447114287888E-2</c:v>
                </c:pt>
                <c:pt idx="31">
                  <c:v>1.5664208045015587E-2</c:v>
                </c:pt>
                <c:pt idx="32">
                  <c:v>1.2318454870352064E-2</c:v>
                </c:pt>
                <c:pt idx="33">
                  <c:v>1.2242415025473349E-2</c:v>
                </c:pt>
                <c:pt idx="34">
                  <c:v>1.1710136111322333E-2</c:v>
                </c:pt>
                <c:pt idx="35">
                  <c:v>9.9612196791118539E-3</c:v>
                </c:pt>
                <c:pt idx="36">
                  <c:v>1.3002813474260513E-2</c:v>
                </c:pt>
                <c:pt idx="37">
                  <c:v>7.4519047981142115E-3</c:v>
                </c:pt>
                <c:pt idx="38">
                  <c:v>1.0417458748384152E-2</c:v>
                </c:pt>
                <c:pt idx="39">
                  <c:v>9.124781385445974E-3</c:v>
                </c:pt>
                <c:pt idx="40">
                  <c:v>6.5394266595696143E-3</c:v>
                </c:pt>
                <c:pt idx="41">
                  <c:v>5.8550680556611664E-3</c:v>
                </c:pt>
                <c:pt idx="42">
                  <c:v>5.5509086761463006E-3</c:v>
                </c:pt>
                <c:pt idx="43">
                  <c:v>5.2467492966314349E-3</c:v>
                </c:pt>
                <c:pt idx="44">
                  <c:v>7.1477454185993458E-3</c:v>
                </c:pt>
                <c:pt idx="45">
                  <c:v>5.4748688312675842E-3</c:v>
                </c:pt>
                <c:pt idx="46">
                  <c:v>4.562390692722987E-3</c:v>
                </c:pt>
                <c:pt idx="47">
                  <c:v>3.3457531746635236E-3</c:v>
                </c:pt>
                <c:pt idx="48">
                  <c:v>4.2582313132081212E-3</c:v>
                </c:pt>
                <c:pt idx="49">
                  <c:v>3.8019922439358222E-3</c:v>
                </c:pt>
                <c:pt idx="50">
                  <c:v>3.0415937951486578E-3</c:v>
                </c:pt>
                <c:pt idx="51">
                  <c:v>2.5853547258763592E-3</c:v>
                </c:pt>
                <c:pt idx="52">
                  <c:v>2.5093148809976428E-3</c:v>
                </c:pt>
                <c:pt idx="53">
                  <c:v>2.7374344156337921E-3</c:v>
                </c:pt>
                <c:pt idx="54">
                  <c:v>2.2051555014827771E-3</c:v>
                </c:pt>
                <c:pt idx="55">
                  <c:v>1.9770359668466277E-3</c:v>
                </c:pt>
                <c:pt idx="56">
                  <c:v>1.6728765873317618E-3</c:v>
                </c:pt>
                <c:pt idx="57">
                  <c:v>2.2051555014827771E-3</c:v>
                </c:pt>
                <c:pt idx="58">
                  <c:v>1.8249562770891947E-3</c:v>
                </c:pt>
                <c:pt idx="59">
                  <c:v>1.6728765873317618E-3</c:v>
                </c:pt>
                <c:pt idx="60">
                  <c:v>2.6613945707550757E-3</c:v>
                </c:pt>
                <c:pt idx="61">
                  <c:v>1.5207968975743289E-3</c:v>
                </c:pt>
                <c:pt idx="62">
                  <c:v>1.5968367424530454E-3</c:v>
                </c:pt>
                <c:pt idx="63">
                  <c:v>1.1405976731807467E-3</c:v>
                </c:pt>
                <c:pt idx="64">
                  <c:v>1.7489164322104782E-3</c:v>
                </c:pt>
                <c:pt idx="65">
                  <c:v>7.6039844878716446E-4</c:v>
                </c:pt>
                <c:pt idx="66">
                  <c:v>8.364382936658809E-4</c:v>
                </c:pt>
                <c:pt idx="67">
                  <c:v>6.8435860390844803E-4</c:v>
                </c:pt>
                <c:pt idx="68">
                  <c:v>9.1247813854459733E-4</c:v>
                </c:pt>
                <c:pt idx="69">
                  <c:v>7.6039844878716446E-4</c:v>
                </c:pt>
                <c:pt idx="70">
                  <c:v>1.2926773629381796E-3</c:v>
                </c:pt>
                <c:pt idx="71">
                  <c:v>1.3687172078168961E-3</c:v>
                </c:pt>
                <c:pt idx="72">
                  <c:v>3.041593795148658E-4</c:v>
                </c:pt>
                <c:pt idx="73">
                  <c:v>9.8851798342331387E-4</c:v>
                </c:pt>
                <c:pt idx="74">
                  <c:v>7.6039844878716446E-4</c:v>
                </c:pt>
                <c:pt idx="75">
                  <c:v>4.5623906927229867E-4</c:v>
                </c:pt>
                <c:pt idx="76">
                  <c:v>7.6039844878716446E-4</c:v>
                </c:pt>
                <c:pt idx="77">
                  <c:v>3.8019922439358223E-4</c:v>
                </c:pt>
                <c:pt idx="78">
                  <c:v>4.5623906927229867E-4</c:v>
                </c:pt>
                <c:pt idx="79">
                  <c:v>4.5623906927229867E-4</c:v>
                </c:pt>
                <c:pt idx="80">
                  <c:v>1.0645578283020303E-3</c:v>
                </c:pt>
                <c:pt idx="81">
                  <c:v>1.520796897574329E-4</c:v>
                </c:pt>
                <c:pt idx="82">
                  <c:v>3.8019922439358223E-4</c:v>
                </c:pt>
                <c:pt idx="83">
                  <c:v>2.2811953463614933E-4</c:v>
                </c:pt>
                <c:pt idx="84">
                  <c:v>3.041593795148658E-4</c:v>
                </c:pt>
                <c:pt idx="85">
                  <c:v>3.041593795148658E-4</c:v>
                </c:pt>
                <c:pt idx="86">
                  <c:v>4.5623906927229867E-4</c:v>
                </c:pt>
                <c:pt idx="87">
                  <c:v>3.041593795148658E-4</c:v>
                </c:pt>
                <c:pt idx="88">
                  <c:v>6.8435860390844803E-4</c:v>
                </c:pt>
                <c:pt idx="89">
                  <c:v>6.0831875902973159E-4</c:v>
                </c:pt>
                <c:pt idx="90">
                  <c:v>7.6039844878716449E-5</c:v>
                </c:pt>
                <c:pt idx="91">
                  <c:v>1.520796897574329E-4</c:v>
                </c:pt>
                <c:pt idx="92">
                  <c:v>1.520796897574329E-4</c:v>
                </c:pt>
                <c:pt idx="93">
                  <c:v>3.041593795148658E-4</c:v>
                </c:pt>
                <c:pt idx="94">
                  <c:v>7.6039844878716449E-5</c:v>
                </c:pt>
                <c:pt idx="95">
                  <c:v>1.520796897574329E-4</c:v>
                </c:pt>
                <c:pt idx="96">
                  <c:v>7.6039844878716449E-5</c:v>
                </c:pt>
                <c:pt idx="97">
                  <c:v>1.520796897574329E-4</c:v>
                </c:pt>
                <c:pt idx="98">
                  <c:v>2.2811953463614933E-4</c:v>
                </c:pt>
                <c:pt idx="99">
                  <c:v>7.6039844878716449E-5</c:v>
                </c:pt>
                <c:pt idx="100">
                  <c:v>1.520796897574329E-4</c:v>
                </c:pt>
                <c:pt idx="101">
                  <c:v>1.520796897574329E-4</c:v>
                </c:pt>
                <c:pt idx="102">
                  <c:v>7.6039844878716449E-5</c:v>
                </c:pt>
                <c:pt idx="103">
                  <c:v>1.520796897574329E-4</c:v>
                </c:pt>
                <c:pt idx="104">
                  <c:v>1.520796897574329E-4</c:v>
                </c:pt>
                <c:pt idx="105">
                  <c:v>2.2811953463614933E-4</c:v>
                </c:pt>
                <c:pt idx="106">
                  <c:v>7.6039844878716449E-5</c:v>
                </c:pt>
                <c:pt idx="107">
                  <c:v>7.6039844878716449E-5</c:v>
                </c:pt>
                <c:pt idx="108">
                  <c:v>7.6039844878716449E-5</c:v>
                </c:pt>
                <c:pt idx="109">
                  <c:v>1.520796897574329E-4</c:v>
                </c:pt>
                <c:pt idx="110">
                  <c:v>7.6039844878716449E-5</c:v>
                </c:pt>
                <c:pt idx="111">
                  <c:v>7.6039844878716449E-5</c:v>
                </c:pt>
                <c:pt idx="112">
                  <c:v>7.6039844878716449E-5</c:v>
                </c:pt>
                <c:pt idx="113">
                  <c:v>7.6039844878716449E-5</c:v>
                </c:pt>
                <c:pt idx="114">
                  <c:v>7.6039844878716449E-5</c:v>
                </c:pt>
                <c:pt idx="115">
                  <c:v>7.6039844878716449E-5</c:v>
                </c:pt>
                <c:pt idx="116">
                  <c:v>7.6039844878716449E-5</c:v>
                </c:pt>
                <c:pt idx="117">
                  <c:v>7.6039844878716449E-5</c:v>
                </c:pt>
                <c:pt idx="118">
                  <c:v>7.6039844878716449E-5</c:v>
                </c:pt>
                <c:pt idx="119">
                  <c:v>7.6039844878716449E-5</c:v>
                </c:pt>
                <c:pt idx="120">
                  <c:v>1.520796897574329E-4</c:v>
                </c:pt>
                <c:pt idx="121">
                  <c:v>7.6039844878716449E-5</c:v>
                </c:pt>
                <c:pt idx="122">
                  <c:v>7.6039844878716449E-5</c:v>
                </c:pt>
                <c:pt idx="123">
                  <c:v>7.6039844878716449E-5</c:v>
                </c:pt>
                <c:pt idx="124">
                  <c:v>7.6039844878716449E-5</c:v>
                </c:pt>
                <c:pt idx="125">
                  <c:v>1.520796897574329E-4</c:v>
                </c:pt>
                <c:pt idx="126">
                  <c:v>1.520796897574329E-4</c:v>
                </c:pt>
                <c:pt idx="127">
                  <c:v>7.6039844878716449E-5</c:v>
                </c:pt>
                <c:pt idx="128">
                  <c:v>7.6039844878716449E-5</c:v>
                </c:pt>
                <c:pt idx="129">
                  <c:v>7.6039844878716449E-5</c:v>
                </c:pt>
                <c:pt idx="130">
                  <c:v>7.6039844878716449E-5</c:v>
                </c:pt>
                <c:pt idx="131">
                  <c:v>7.6039844878716449E-5</c:v>
                </c:pt>
                <c:pt idx="132">
                  <c:v>7.6039844878716449E-5</c:v>
                </c:pt>
                <c:pt idx="133">
                  <c:v>7.6039844878716449E-5</c:v>
                </c:pt>
                <c:pt idx="134">
                  <c:v>7.6039844878716449E-5</c:v>
                </c:pt>
                <c:pt idx="135">
                  <c:v>7.6039844878716449E-5</c:v>
                </c:pt>
                <c:pt idx="136">
                  <c:v>7.6039844878716449E-5</c:v>
                </c:pt>
                <c:pt idx="137">
                  <c:v>7.6039844878716449E-5</c:v>
                </c:pt>
                <c:pt idx="138">
                  <c:v>7.6039844878716449E-5</c:v>
                </c:pt>
                <c:pt idx="139">
                  <c:v>7.6039844878716449E-5</c:v>
                </c:pt>
                <c:pt idx="140">
                  <c:v>7.6039844878716449E-5</c:v>
                </c:pt>
                <c:pt idx="141">
                  <c:v>7.6039844878716449E-5</c:v>
                </c:pt>
                <c:pt idx="142">
                  <c:v>7.6039844878716449E-5</c:v>
                </c:pt>
                <c:pt idx="143">
                  <c:v>7.6039844878716449E-5</c:v>
                </c:pt>
                <c:pt idx="144">
                  <c:v>7.6039844878716449E-5</c:v>
                </c:pt>
                <c:pt idx="145">
                  <c:v>7.6039844878716449E-5</c:v>
                </c:pt>
                <c:pt idx="146">
                  <c:v>7.6039844878716449E-5</c:v>
                </c:pt>
                <c:pt idx="147">
                  <c:v>7.6039844878716449E-5</c:v>
                </c:pt>
                <c:pt idx="148">
                  <c:v>7.6039844878716449E-5</c:v>
                </c:pt>
                <c:pt idx="149">
                  <c:v>7.6039844878716449E-5</c:v>
                </c:pt>
                <c:pt idx="150">
                  <c:v>7.6039844878716449E-5</c:v>
                </c:pt>
                <c:pt idx="151">
                  <c:v>7.6039844878716449E-5</c:v>
                </c:pt>
                <c:pt idx="152">
                  <c:v>7.6039844878716449E-5</c:v>
                </c:pt>
              </c:numCache>
            </c:numRef>
          </c:yVal>
          <c:smooth val="1"/>
        </c:ser>
        <c:ser>
          <c:idx val="3"/>
          <c:order val="3"/>
          <c:tx>
            <c:v>C front end optimized with XL C 1.2</c:v>
          </c:tx>
          <c:spPr>
            <a:ln w="28575"/>
          </c:spPr>
          <c:marker>
            <c:symbol val="none"/>
          </c:marker>
          <c:xVal>
            <c:numRef>
              <c:f>peer!$M$2:$M$236</c:f>
              <c:numCache>
                <c:formatCode>General</c:formatCode>
                <c:ptCount val="2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126</c:v>
                </c:pt>
                <c:pt idx="125">
                  <c:v>127</c:v>
                </c:pt>
                <c:pt idx="126">
                  <c:v>128</c:v>
                </c:pt>
                <c:pt idx="127">
                  <c:v>129</c:v>
                </c:pt>
                <c:pt idx="128">
                  <c:v>130</c:v>
                </c:pt>
                <c:pt idx="129">
                  <c:v>132</c:v>
                </c:pt>
                <c:pt idx="130">
                  <c:v>133</c:v>
                </c:pt>
                <c:pt idx="131">
                  <c:v>134</c:v>
                </c:pt>
                <c:pt idx="132">
                  <c:v>135</c:v>
                </c:pt>
                <c:pt idx="133">
                  <c:v>136</c:v>
                </c:pt>
                <c:pt idx="134">
                  <c:v>137</c:v>
                </c:pt>
                <c:pt idx="135">
                  <c:v>138</c:v>
                </c:pt>
                <c:pt idx="136">
                  <c:v>140</c:v>
                </c:pt>
                <c:pt idx="137">
                  <c:v>141</c:v>
                </c:pt>
                <c:pt idx="138">
                  <c:v>142</c:v>
                </c:pt>
                <c:pt idx="139">
                  <c:v>143</c:v>
                </c:pt>
                <c:pt idx="140">
                  <c:v>144</c:v>
                </c:pt>
                <c:pt idx="141">
                  <c:v>145</c:v>
                </c:pt>
                <c:pt idx="142">
                  <c:v>146</c:v>
                </c:pt>
                <c:pt idx="143">
                  <c:v>149</c:v>
                </c:pt>
                <c:pt idx="144">
                  <c:v>150</c:v>
                </c:pt>
                <c:pt idx="145">
                  <c:v>151</c:v>
                </c:pt>
                <c:pt idx="146">
                  <c:v>152</c:v>
                </c:pt>
                <c:pt idx="147">
                  <c:v>153</c:v>
                </c:pt>
                <c:pt idx="148">
                  <c:v>154</c:v>
                </c:pt>
                <c:pt idx="149">
                  <c:v>155</c:v>
                </c:pt>
                <c:pt idx="150">
                  <c:v>156</c:v>
                </c:pt>
                <c:pt idx="151">
                  <c:v>158</c:v>
                </c:pt>
                <c:pt idx="152">
                  <c:v>159</c:v>
                </c:pt>
                <c:pt idx="153">
                  <c:v>161</c:v>
                </c:pt>
                <c:pt idx="154">
                  <c:v>162</c:v>
                </c:pt>
                <c:pt idx="155">
                  <c:v>163</c:v>
                </c:pt>
                <c:pt idx="156">
                  <c:v>164</c:v>
                </c:pt>
                <c:pt idx="157">
                  <c:v>165</c:v>
                </c:pt>
                <c:pt idx="158">
                  <c:v>166</c:v>
                </c:pt>
                <c:pt idx="159">
                  <c:v>168</c:v>
                </c:pt>
                <c:pt idx="160">
                  <c:v>170</c:v>
                </c:pt>
                <c:pt idx="161">
                  <c:v>172</c:v>
                </c:pt>
                <c:pt idx="162">
                  <c:v>173</c:v>
                </c:pt>
                <c:pt idx="163">
                  <c:v>174</c:v>
                </c:pt>
                <c:pt idx="164">
                  <c:v>176</c:v>
                </c:pt>
                <c:pt idx="165">
                  <c:v>178</c:v>
                </c:pt>
                <c:pt idx="166">
                  <c:v>181</c:v>
                </c:pt>
                <c:pt idx="167">
                  <c:v>182</c:v>
                </c:pt>
                <c:pt idx="168">
                  <c:v>183</c:v>
                </c:pt>
                <c:pt idx="169">
                  <c:v>184</c:v>
                </c:pt>
                <c:pt idx="170">
                  <c:v>186</c:v>
                </c:pt>
                <c:pt idx="171">
                  <c:v>187</c:v>
                </c:pt>
                <c:pt idx="172">
                  <c:v>188</c:v>
                </c:pt>
                <c:pt idx="173">
                  <c:v>191</c:v>
                </c:pt>
                <c:pt idx="174">
                  <c:v>192</c:v>
                </c:pt>
                <c:pt idx="175">
                  <c:v>193</c:v>
                </c:pt>
                <c:pt idx="176">
                  <c:v>194</c:v>
                </c:pt>
                <c:pt idx="177">
                  <c:v>195</c:v>
                </c:pt>
                <c:pt idx="178">
                  <c:v>196</c:v>
                </c:pt>
                <c:pt idx="179">
                  <c:v>198</c:v>
                </c:pt>
                <c:pt idx="180">
                  <c:v>199</c:v>
                </c:pt>
                <c:pt idx="181">
                  <c:v>201</c:v>
                </c:pt>
                <c:pt idx="182">
                  <c:v>203</c:v>
                </c:pt>
                <c:pt idx="183">
                  <c:v>204</c:v>
                </c:pt>
                <c:pt idx="184">
                  <c:v>206</c:v>
                </c:pt>
                <c:pt idx="185">
                  <c:v>210</c:v>
                </c:pt>
                <c:pt idx="186">
                  <c:v>211</c:v>
                </c:pt>
                <c:pt idx="187">
                  <c:v>214</c:v>
                </c:pt>
                <c:pt idx="188">
                  <c:v>217</c:v>
                </c:pt>
                <c:pt idx="189">
                  <c:v>218</c:v>
                </c:pt>
                <c:pt idx="190">
                  <c:v>219</c:v>
                </c:pt>
                <c:pt idx="191">
                  <c:v>226</c:v>
                </c:pt>
                <c:pt idx="192">
                  <c:v>235</c:v>
                </c:pt>
                <c:pt idx="193">
                  <c:v>254</c:v>
                </c:pt>
                <c:pt idx="194">
                  <c:v>256</c:v>
                </c:pt>
                <c:pt idx="195">
                  <c:v>264</c:v>
                </c:pt>
                <c:pt idx="196">
                  <c:v>266</c:v>
                </c:pt>
                <c:pt idx="197">
                  <c:v>276</c:v>
                </c:pt>
                <c:pt idx="198">
                  <c:v>278</c:v>
                </c:pt>
                <c:pt idx="199">
                  <c:v>291</c:v>
                </c:pt>
                <c:pt idx="200">
                  <c:v>307</c:v>
                </c:pt>
                <c:pt idx="201">
                  <c:v>308</c:v>
                </c:pt>
                <c:pt idx="202">
                  <c:v>314</c:v>
                </c:pt>
                <c:pt idx="203">
                  <c:v>317</c:v>
                </c:pt>
                <c:pt idx="204">
                  <c:v>324</c:v>
                </c:pt>
                <c:pt idx="205">
                  <c:v>327</c:v>
                </c:pt>
                <c:pt idx="206">
                  <c:v>338</c:v>
                </c:pt>
                <c:pt idx="207">
                  <c:v>380</c:v>
                </c:pt>
                <c:pt idx="208">
                  <c:v>381</c:v>
                </c:pt>
                <c:pt idx="209">
                  <c:v>391</c:v>
                </c:pt>
                <c:pt idx="210">
                  <c:v>413</c:v>
                </c:pt>
                <c:pt idx="211">
                  <c:v>416</c:v>
                </c:pt>
                <c:pt idx="212">
                  <c:v>450</c:v>
                </c:pt>
                <c:pt idx="213">
                  <c:v>459</c:v>
                </c:pt>
                <c:pt idx="214">
                  <c:v>512</c:v>
                </c:pt>
                <c:pt idx="215">
                  <c:v>523</c:v>
                </c:pt>
                <c:pt idx="216">
                  <c:v>524</c:v>
                </c:pt>
                <c:pt idx="217">
                  <c:v>525</c:v>
                </c:pt>
                <c:pt idx="218">
                  <c:v>534</c:v>
                </c:pt>
                <c:pt idx="219">
                  <c:v>809</c:v>
                </c:pt>
                <c:pt idx="220">
                  <c:v>813</c:v>
                </c:pt>
                <c:pt idx="221">
                  <c:v>814</c:v>
                </c:pt>
                <c:pt idx="222">
                  <c:v>833</c:v>
                </c:pt>
                <c:pt idx="223">
                  <c:v>972</c:v>
                </c:pt>
                <c:pt idx="224">
                  <c:v>1025</c:v>
                </c:pt>
                <c:pt idx="225">
                  <c:v>1038</c:v>
                </c:pt>
                <c:pt idx="226">
                  <c:v>1194</c:v>
                </c:pt>
                <c:pt idx="227">
                  <c:v>1351</c:v>
                </c:pt>
                <c:pt idx="228">
                  <c:v>1518</c:v>
                </c:pt>
                <c:pt idx="229">
                  <c:v>1584</c:v>
                </c:pt>
                <c:pt idx="230">
                  <c:v>2124</c:v>
                </c:pt>
                <c:pt idx="231">
                  <c:v>2461</c:v>
                </c:pt>
                <c:pt idx="232">
                  <c:v>2505</c:v>
                </c:pt>
                <c:pt idx="233">
                  <c:v>3059</c:v>
                </c:pt>
                <c:pt idx="234">
                  <c:v>3063</c:v>
                </c:pt>
              </c:numCache>
            </c:numRef>
          </c:xVal>
          <c:yVal>
            <c:numRef>
              <c:f>peer!$O$2:$O$236</c:f>
              <c:numCache>
                <c:formatCode>General</c:formatCode>
                <c:ptCount val="235"/>
                <c:pt idx="0">
                  <c:v>0.22900021710811985</c:v>
                </c:pt>
                <c:pt idx="1">
                  <c:v>1</c:v>
                </c:pt>
                <c:pt idx="2">
                  <c:v>0.59116369952236214</c:v>
                </c:pt>
                <c:pt idx="3">
                  <c:v>0.5937255753365176</c:v>
                </c:pt>
                <c:pt idx="4">
                  <c:v>0.38339665653495442</c:v>
                </c:pt>
                <c:pt idx="5">
                  <c:v>0.29752496743378204</c:v>
                </c:pt>
                <c:pt idx="6">
                  <c:v>0.18927485887972209</c:v>
                </c:pt>
                <c:pt idx="7">
                  <c:v>0.16335214937038645</c:v>
                </c:pt>
                <c:pt idx="8">
                  <c:v>0.12589014329135909</c:v>
                </c:pt>
                <c:pt idx="9">
                  <c:v>0.11562092922275292</c:v>
                </c:pt>
                <c:pt idx="10">
                  <c:v>8.1420972644376893E-2</c:v>
                </c:pt>
                <c:pt idx="11">
                  <c:v>7.2633521493703862E-2</c:v>
                </c:pt>
                <c:pt idx="12">
                  <c:v>5.9335649153278332E-2</c:v>
                </c:pt>
                <c:pt idx="13">
                  <c:v>4.3714719930525399E-2</c:v>
                </c:pt>
                <c:pt idx="14">
                  <c:v>4.0023881893182803E-2</c:v>
                </c:pt>
                <c:pt idx="15">
                  <c:v>3.3304385584020844E-2</c:v>
                </c:pt>
                <c:pt idx="16">
                  <c:v>3.2359965262700824E-2</c:v>
                </c:pt>
                <c:pt idx="17">
                  <c:v>2.4500651324359531E-2</c:v>
                </c:pt>
                <c:pt idx="18">
                  <c:v>2.1466565349544074E-2</c:v>
                </c:pt>
                <c:pt idx="19">
                  <c:v>1.588145896656535E-2</c:v>
                </c:pt>
                <c:pt idx="20">
                  <c:v>1.5392965696917065E-2</c:v>
                </c:pt>
                <c:pt idx="21">
                  <c:v>1.4139166304819799E-2</c:v>
                </c:pt>
                <c:pt idx="22">
                  <c:v>1.4736213634389926E-2</c:v>
                </c:pt>
                <c:pt idx="23">
                  <c:v>1.4709075119409465E-2</c:v>
                </c:pt>
                <c:pt idx="24">
                  <c:v>1.4562527138514981E-2</c:v>
                </c:pt>
                <c:pt idx="25">
                  <c:v>9.9055579678679982E-3</c:v>
                </c:pt>
                <c:pt idx="26">
                  <c:v>9.2162396873643072E-3</c:v>
                </c:pt>
                <c:pt idx="27">
                  <c:v>6.4046895353886239E-3</c:v>
                </c:pt>
                <c:pt idx="28">
                  <c:v>6.5078158923143727E-3</c:v>
                </c:pt>
                <c:pt idx="29">
                  <c:v>6.2852800694745987E-3</c:v>
                </c:pt>
                <c:pt idx="30">
                  <c:v>5.6719496309161959E-3</c:v>
                </c:pt>
                <c:pt idx="31">
                  <c:v>4.114198871037777E-3</c:v>
                </c:pt>
                <c:pt idx="32">
                  <c:v>4.4669995657837603E-3</c:v>
                </c:pt>
                <c:pt idx="33">
                  <c:v>3.8536691272253584E-3</c:v>
                </c:pt>
                <c:pt idx="34">
                  <c:v>3.0775075987841947E-3</c:v>
                </c:pt>
                <c:pt idx="35">
                  <c:v>3.0775075987841947E-3</c:v>
                </c:pt>
                <c:pt idx="36">
                  <c:v>3.1046461137646548E-3</c:v>
                </c:pt>
                <c:pt idx="37">
                  <c:v>3.1589231437255754E-3</c:v>
                </c:pt>
                <c:pt idx="38">
                  <c:v>2.2904906643508465E-3</c:v>
                </c:pt>
                <c:pt idx="39">
                  <c:v>2.6758575770733824E-3</c:v>
                </c:pt>
                <c:pt idx="40">
                  <c:v>1.921406860616587E-3</c:v>
                </c:pt>
                <c:pt idx="41">
                  <c:v>1.617455492835432E-3</c:v>
                </c:pt>
                <c:pt idx="42">
                  <c:v>1.5143291359096831E-3</c:v>
                </c:pt>
                <c:pt idx="43">
                  <c:v>1.4926183239253148E-3</c:v>
                </c:pt>
                <c:pt idx="44">
                  <c:v>1.3623534520191055E-3</c:v>
                </c:pt>
                <c:pt idx="45">
                  <c:v>1.2592270950933565E-3</c:v>
                </c:pt>
                <c:pt idx="46">
                  <c:v>1.9051237516283109E-3</c:v>
                </c:pt>
                <c:pt idx="47">
                  <c:v>9.4984802431610945E-4</c:v>
                </c:pt>
                <c:pt idx="48">
                  <c:v>9.2813721233174116E-4</c:v>
                </c:pt>
                <c:pt idx="49">
                  <c:v>8.3586626139817632E-4</c:v>
                </c:pt>
                <c:pt idx="50">
                  <c:v>8.847155883630048E-4</c:v>
                </c:pt>
                <c:pt idx="51">
                  <c:v>7.3273990447242723E-4</c:v>
                </c:pt>
                <c:pt idx="52">
                  <c:v>7.5987841945288754E-4</c:v>
                </c:pt>
                <c:pt idx="53">
                  <c:v>6.2418584455058623E-4</c:v>
                </c:pt>
                <c:pt idx="54">
                  <c:v>5.7533651758575775E-4</c:v>
                </c:pt>
                <c:pt idx="55">
                  <c:v>6.7303517151541471E-4</c:v>
                </c:pt>
                <c:pt idx="56">
                  <c:v>7.0560138949196704E-4</c:v>
                </c:pt>
                <c:pt idx="57">
                  <c:v>5.9704732957012593E-4</c:v>
                </c:pt>
                <c:pt idx="58">
                  <c:v>6.2418584455058623E-4</c:v>
                </c:pt>
                <c:pt idx="59">
                  <c:v>5.2105948762483714E-4</c:v>
                </c:pt>
                <c:pt idx="60">
                  <c:v>6.1875814155449411E-4</c:v>
                </c:pt>
                <c:pt idx="61">
                  <c:v>5.1563178462874512E-4</c:v>
                </c:pt>
                <c:pt idx="62">
                  <c:v>4.559270516717325E-4</c:v>
                </c:pt>
                <c:pt idx="63">
                  <c:v>4.01650021710812E-4</c:v>
                </c:pt>
                <c:pt idx="64">
                  <c:v>4.1250542770299609E-4</c:v>
                </c:pt>
                <c:pt idx="65">
                  <c:v>3.6908380373425968E-4</c:v>
                </c:pt>
                <c:pt idx="66">
                  <c:v>3.3108988276161529E-4</c:v>
                </c:pt>
                <c:pt idx="67">
                  <c:v>2.9309596178897089E-4</c:v>
                </c:pt>
                <c:pt idx="68">
                  <c:v>2.6595744680851064E-4</c:v>
                </c:pt>
                <c:pt idx="69">
                  <c:v>2.6052974381241857E-4</c:v>
                </c:pt>
                <c:pt idx="70">
                  <c:v>3.202344767694312E-4</c:v>
                </c:pt>
                <c:pt idx="71">
                  <c:v>2.6052974381241857E-4</c:v>
                </c:pt>
                <c:pt idx="72">
                  <c:v>2.7681285280069473E-4</c:v>
                </c:pt>
                <c:pt idx="73">
                  <c:v>2.5510204081632655E-4</c:v>
                </c:pt>
                <c:pt idx="74">
                  <c:v>2.0625271385149804E-4</c:v>
                </c:pt>
                <c:pt idx="75">
                  <c:v>1.8454190186712984E-4</c:v>
                </c:pt>
                <c:pt idx="76">
                  <c:v>1.1940946591402518E-4</c:v>
                </c:pt>
                <c:pt idx="77">
                  <c:v>1.6825879287885368E-4</c:v>
                </c:pt>
                <c:pt idx="78">
                  <c:v>2.1710811984368216E-4</c:v>
                </c:pt>
                <c:pt idx="79">
                  <c:v>1.4654798089448545E-4</c:v>
                </c:pt>
                <c:pt idx="80">
                  <c:v>1.1940946591402518E-4</c:v>
                </c:pt>
                <c:pt idx="81">
                  <c:v>1.6825879287885368E-4</c:v>
                </c:pt>
                <c:pt idx="82">
                  <c:v>1.411202778983934E-4</c:v>
                </c:pt>
                <c:pt idx="83">
                  <c:v>1.5740338688666956E-4</c:v>
                </c:pt>
                <c:pt idx="84">
                  <c:v>1.2483716891011724E-4</c:v>
                </c:pt>
                <c:pt idx="85">
                  <c:v>9.227095093356492E-5</c:v>
                </c:pt>
                <c:pt idx="86">
                  <c:v>8.6843247937472862E-5</c:v>
                </c:pt>
                <c:pt idx="87">
                  <c:v>8.1415544941380803E-5</c:v>
                </c:pt>
                <c:pt idx="88">
                  <c:v>9.7698653929656964E-5</c:v>
                </c:pt>
                <c:pt idx="89">
                  <c:v>1.0312635692574902E-4</c:v>
                </c:pt>
                <c:pt idx="90">
                  <c:v>9.227095093356492E-5</c:v>
                </c:pt>
                <c:pt idx="91">
                  <c:v>4.3421623968736431E-5</c:v>
                </c:pt>
                <c:pt idx="92">
                  <c:v>5.427702996092054E-5</c:v>
                </c:pt>
                <c:pt idx="93">
                  <c:v>5.9704732957012591E-5</c:v>
                </c:pt>
                <c:pt idx="94">
                  <c:v>6.5132435953104643E-5</c:v>
                </c:pt>
                <c:pt idx="95">
                  <c:v>4.3421623968736431E-5</c:v>
                </c:pt>
                <c:pt idx="96">
                  <c:v>4.3421623968736431E-5</c:v>
                </c:pt>
                <c:pt idx="97">
                  <c:v>6.5132435953104643E-5</c:v>
                </c:pt>
                <c:pt idx="98">
                  <c:v>3.7993920972644379E-5</c:v>
                </c:pt>
                <c:pt idx="99">
                  <c:v>5.427702996092054E-5</c:v>
                </c:pt>
                <c:pt idx="100">
                  <c:v>2.1710811984368215E-5</c:v>
                </c:pt>
                <c:pt idx="101">
                  <c:v>4.8849326964828482E-5</c:v>
                </c:pt>
                <c:pt idx="102">
                  <c:v>3.7993920972644379E-5</c:v>
                </c:pt>
                <c:pt idx="103">
                  <c:v>1.6283108988276161E-5</c:v>
                </c:pt>
                <c:pt idx="104">
                  <c:v>3.7993920972644379E-5</c:v>
                </c:pt>
                <c:pt idx="105">
                  <c:v>5.9704732957012591E-5</c:v>
                </c:pt>
                <c:pt idx="106">
                  <c:v>3.7993920972644379E-5</c:v>
                </c:pt>
                <c:pt idx="107">
                  <c:v>2.713851498046027E-5</c:v>
                </c:pt>
                <c:pt idx="108">
                  <c:v>3.7993920972644379E-5</c:v>
                </c:pt>
                <c:pt idx="109">
                  <c:v>5.9704732957012591E-5</c:v>
                </c:pt>
                <c:pt idx="110">
                  <c:v>2.1710811984368215E-5</c:v>
                </c:pt>
                <c:pt idx="111">
                  <c:v>2.1710811984368215E-5</c:v>
                </c:pt>
                <c:pt idx="112">
                  <c:v>3.2566217976552321E-5</c:v>
                </c:pt>
                <c:pt idx="113">
                  <c:v>4.3421623968736431E-5</c:v>
                </c:pt>
                <c:pt idx="114">
                  <c:v>3.2566217976552321E-5</c:v>
                </c:pt>
                <c:pt idx="115">
                  <c:v>1.0855405992184108E-5</c:v>
                </c:pt>
                <c:pt idx="116">
                  <c:v>4.3421623968736431E-5</c:v>
                </c:pt>
                <c:pt idx="117">
                  <c:v>2.1710811984368215E-5</c:v>
                </c:pt>
                <c:pt idx="118">
                  <c:v>2.713851498046027E-5</c:v>
                </c:pt>
                <c:pt idx="119">
                  <c:v>1.0855405992184108E-5</c:v>
                </c:pt>
                <c:pt idx="120">
                  <c:v>1.0855405992184108E-5</c:v>
                </c:pt>
                <c:pt idx="121">
                  <c:v>1.6283108988276161E-5</c:v>
                </c:pt>
                <c:pt idx="122">
                  <c:v>3.7993920972644379E-5</c:v>
                </c:pt>
                <c:pt idx="123">
                  <c:v>2.1710811984368215E-5</c:v>
                </c:pt>
                <c:pt idx="124">
                  <c:v>1.6283108988276161E-5</c:v>
                </c:pt>
                <c:pt idx="125">
                  <c:v>1.6283108988276161E-5</c:v>
                </c:pt>
                <c:pt idx="126">
                  <c:v>2.1710811984368215E-5</c:v>
                </c:pt>
                <c:pt idx="127">
                  <c:v>1.6283108988276161E-5</c:v>
                </c:pt>
                <c:pt idx="128">
                  <c:v>2.1710811984368215E-5</c:v>
                </c:pt>
                <c:pt idx="129">
                  <c:v>1.0855405992184108E-5</c:v>
                </c:pt>
                <c:pt idx="130">
                  <c:v>1.6283108988276161E-5</c:v>
                </c:pt>
                <c:pt idx="131">
                  <c:v>1.6283108988276161E-5</c:v>
                </c:pt>
                <c:pt idx="132">
                  <c:v>2.713851498046027E-5</c:v>
                </c:pt>
                <c:pt idx="133">
                  <c:v>2.1710811984368215E-5</c:v>
                </c:pt>
                <c:pt idx="134">
                  <c:v>1.6283108988276161E-5</c:v>
                </c:pt>
                <c:pt idx="135">
                  <c:v>1.0855405992184108E-5</c:v>
                </c:pt>
                <c:pt idx="136">
                  <c:v>3.2566217976552321E-5</c:v>
                </c:pt>
                <c:pt idx="137">
                  <c:v>1.0855405992184108E-5</c:v>
                </c:pt>
                <c:pt idx="138">
                  <c:v>1.6283108988276161E-5</c:v>
                </c:pt>
                <c:pt idx="139">
                  <c:v>1.0855405992184108E-5</c:v>
                </c:pt>
                <c:pt idx="140">
                  <c:v>4.3421623968736431E-5</c:v>
                </c:pt>
                <c:pt idx="141">
                  <c:v>5.4277029960920538E-6</c:v>
                </c:pt>
                <c:pt idx="142">
                  <c:v>5.4277029960920538E-6</c:v>
                </c:pt>
                <c:pt idx="143">
                  <c:v>1.0855405992184108E-5</c:v>
                </c:pt>
                <c:pt idx="144">
                  <c:v>5.4277029960920538E-6</c:v>
                </c:pt>
                <c:pt idx="145">
                  <c:v>5.4277029960920538E-6</c:v>
                </c:pt>
                <c:pt idx="146">
                  <c:v>1.0855405992184108E-5</c:v>
                </c:pt>
                <c:pt idx="147">
                  <c:v>5.4277029960920538E-6</c:v>
                </c:pt>
                <c:pt idx="148">
                  <c:v>1.0855405992184108E-5</c:v>
                </c:pt>
                <c:pt idx="149">
                  <c:v>5.4277029960920538E-6</c:v>
                </c:pt>
                <c:pt idx="150">
                  <c:v>1.0855405992184108E-5</c:v>
                </c:pt>
                <c:pt idx="151">
                  <c:v>1.0855405992184108E-5</c:v>
                </c:pt>
                <c:pt idx="152">
                  <c:v>7.0560138949196701E-5</c:v>
                </c:pt>
                <c:pt idx="153">
                  <c:v>5.4277029960920538E-6</c:v>
                </c:pt>
                <c:pt idx="154">
                  <c:v>1.0855405992184108E-5</c:v>
                </c:pt>
                <c:pt idx="155">
                  <c:v>1.6283108988276161E-5</c:v>
                </c:pt>
                <c:pt idx="156">
                  <c:v>1.0855405992184108E-5</c:v>
                </c:pt>
                <c:pt idx="157">
                  <c:v>1.6283108988276161E-5</c:v>
                </c:pt>
                <c:pt idx="158">
                  <c:v>5.4277029960920538E-6</c:v>
                </c:pt>
                <c:pt idx="159">
                  <c:v>5.4277029960920538E-6</c:v>
                </c:pt>
                <c:pt idx="160">
                  <c:v>5.4277029960920538E-6</c:v>
                </c:pt>
                <c:pt idx="161">
                  <c:v>5.4277029960920538E-6</c:v>
                </c:pt>
                <c:pt idx="162">
                  <c:v>5.4277029960920538E-6</c:v>
                </c:pt>
                <c:pt idx="163">
                  <c:v>4.8849326964828482E-5</c:v>
                </c:pt>
                <c:pt idx="164">
                  <c:v>1.0855405992184108E-5</c:v>
                </c:pt>
                <c:pt idx="165">
                  <c:v>1.0855405992184108E-5</c:v>
                </c:pt>
                <c:pt idx="166">
                  <c:v>1.0855405992184108E-5</c:v>
                </c:pt>
                <c:pt idx="167">
                  <c:v>5.4277029960920538E-6</c:v>
                </c:pt>
                <c:pt idx="168">
                  <c:v>5.4277029960920538E-6</c:v>
                </c:pt>
                <c:pt idx="169">
                  <c:v>1.6283108988276161E-5</c:v>
                </c:pt>
                <c:pt idx="170">
                  <c:v>5.4277029960920538E-6</c:v>
                </c:pt>
                <c:pt idx="171">
                  <c:v>5.4277029960920538E-6</c:v>
                </c:pt>
                <c:pt idx="172">
                  <c:v>5.4277029960920538E-6</c:v>
                </c:pt>
                <c:pt idx="173">
                  <c:v>5.4277029960920538E-6</c:v>
                </c:pt>
                <c:pt idx="174">
                  <c:v>2.1710811984368215E-5</c:v>
                </c:pt>
                <c:pt idx="175">
                  <c:v>3.7993920972644379E-5</c:v>
                </c:pt>
                <c:pt idx="176">
                  <c:v>3.2566217976552321E-5</c:v>
                </c:pt>
                <c:pt idx="177">
                  <c:v>1.0855405992184108E-5</c:v>
                </c:pt>
                <c:pt idx="178">
                  <c:v>1.0855405992184108E-5</c:v>
                </c:pt>
                <c:pt idx="179">
                  <c:v>5.4277029960920538E-6</c:v>
                </c:pt>
                <c:pt idx="180">
                  <c:v>1.0855405992184108E-5</c:v>
                </c:pt>
                <c:pt idx="181">
                  <c:v>5.4277029960920538E-6</c:v>
                </c:pt>
                <c:pt idx="182">
                  <c:v>5.4277029960920538E-6</c:v>
                </c:pt>
                <c:pt idx="183">
                  <c:v>5.4277029960920538E-6</c:v>
                </c:pt>
                <c:pt idx="184">
                  <c:v>2.1710811984368215E-5</c:v>
                </c:pt>
                <c:pt idx="185">
                  <c:v>5.4277029960920538E-6</c:v>
                </c:pt>
                <c:pt idx="186">
                  <c:v>5.4277029960920538E-6</c:v>
                </c:pt>
                <c:pt idx="187">
                  <c:v>5.4277029960920538E-6</c:v>
                </c:pt>
                <c:pt idx="188">
                  <c:v>5.4277029960920538E-6</c:v>
                </c:pt>
                <c:pt idx="189">
                  <c:v>5.4277029960920538E-6</c:v>
                </c:pt>
                <c:pt idx="190">
                  <c:v>1.6283108988276161E-5</c:v>
                </c:pt>
                <c:pt idx="191">
                  <c:v>1.0855405992184108E-5</c:v>
                </c:pt>
                <c:pt idx="192">
                  <c:v>5.4277029960920538E-6</c:v>
                </c:pt>
                <c:pt idx="193">
                  <c:v>5.4277029960920538E-6</c:v>
                </c:pt>
                <c:pt idx="194">
                  <c:v>5.4277029960920538E-6</c:v>
                </c:pt>
                <c:pt idx="195">
                  <c:v>5.4277029960920538E-6</c:v>
                </c:pt>
                <c:pt idx="196">
                  <c:v>5.4277029960920538E-6</c:v>
                </c:pt>
                <c:pt idx="197">
                  <c:v>5.4277029960920538E-6</c:v>
                </c:pt>
                <c:pt idx="198">
                  <c:v>5.4277029960920538E-6</c:v>
                </c:pt>
                <c:pt idx="199">
                  <c:v>5.4277029960920538E-6</c:v>
                </c:pt>
                <c:pt idx="200">
                  <c:v>5.4277029960920538E-6</c:v>
                </c:pt>
                <c:pt idx="201">
                  <c:v>5.4277029960920538E-6</c:v>
                </c:pt>
                <c:pt idx="202">
                  <c:v>5.4277029960920538E-6</c:v>
                </c:pt>
                <c:pt idx="203">
                  <c:v>5.4277029960920538E-6</c:v>
                </c:pt>
                <c:pt idx="204">
                  <c:v>5.4277029960920538E-6</c:v>
                </c:pt>
                <c:pt idx="205">
                  <c:v>5.4277029960920538E-6</c:v>
                </c:pt>
                <c:pt idx="206">
                  <c:v>1.0855405992184108E-5</c:v>
                </c:pt>
                <c:pt idx="207">
                  <c:v>5.4277029960920538E-6</c:v>
                </c:pt>
                <c:pt idx="208">
                  <c:v>5.4277029960920538E-6</c:v>
                </c:pt>
                <c:pt idx="209">
                  <c:v>5.4277029960920538E-6</c:v>
                </c:pt>
                <c:pt idx="210">
                  <c:v>5.4277029960920538E-6</c:v>
                </c:pt>
                <c:pt idx="211">
                  <c:v>5.4277029960920538E-6</c:v>
                </c:pt>
                <c:pt idx="212">
                  <c:v>5.4277029960920538E-6</c:v>
                </c:pt>
                <c:pt idx="213">
                  <c:v>5.4277029960920538E-6</c:v>
                </c:pt>
                <c:pt idx="214">
                  <c:v>5.4277029960920538E-6</c:v>
                </c:pt>
                <c:pt idx="215">
                  <c:v>5.4277029960920538E-6</c:v>
                </c:pt>
                <c:pt idx="216">
                  <c:v>1.0855405992184108E-5</c:v>
                </c:pt>
                <c:pt idx="217">
                  <c:v>2.1710811984368215E-5</c:v>
                </c:pt>
                <c:pt idx="218">
                  <c:v>5.4277029960920538E-6</c:v>
                </c:pt>
                <c:pt idx="219">
                  <c:v>5.4277029960920538E-6</c:v>
                </c:pt>
                <c:pt idx="220">
                  <c:v>1.0312635692574902E-4</c:v>
                </c:pt>
                <c:pt idx="221">
                  <c:v>1.1398176291793312E-4</c:v>
                </c:pt>
                <c:pt idx="222">
                  <c:v>5.4277029960920538E-6</c:v>
                </c:pt>
                <c:pt idx="223">
                  <c:v>1.0855405992184108E-5</c:v>
                </c:pt>
                <c:pt idx="224">
                  <c:v>5.4277029960920538E-6</c:v>
                </c:pt>
                <c:pt idx="225">
                  <c:v>5.4277029960920538E-6</c:v>
                </c:pt>
                <c:pt idx="226">
                  <c:v>5.4277029960920538E-6</c:v>
                </c:pt>
                <c:pt idx="227">
                  <c:v>5.4277029960920538E-6</c:v>
                </c:pt>
                <c:pt idx="228">
                  <c:v>5.4277029960920538E-6</c:v>
                </c:pt>
                <c:pt idx="229">
                  <c:v>5.4277029960920538E-6</c:v>
                </c:pt>
                <c:pt idx="230">
                  <c:v>5.4277029960920538E-6</c:v>
                </c:pt>
                <c:pt idx="231">
                  <c:v>5.4277029960920538E-6</c:v>
                </c:pt>
                <c:pt idx="232">
                  <c:v>5.4277029960920538E-6</c:v>
                </c:pt>
                <c:pt idx="233">
                  <c:v>5.4277029960920538E-6</c:v>
                </c:pt>
                <c:pt idx="234">
                  <c:v>5.4277029960920538E-6</c:v>
                </c:pt>
              </c:numCache>
            </c:numRef>
          </c:yVal>
          <c:smooth val="1"/>
        </c:ser>
        <c:dLbls>
          <c:showLegendKey val="0"/>
          <c:showVal val="0"/>
          <c:showCatName val="0"/>
          <c:showSerName val="0"/>
          <c:showPercent val="0"/>
          <c:showBubbleSize val="0"/>
        </c:dLbls>
        <c:axId val="149921328"/>
        <c:axId val="148795592"/>
      </c:scatterChart>
      <c:valAx>
        <c:axId val="149921328"/>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Basic</a:t>
                </a:r>
                <a:r>
                  <a:rPr lang="en-US" baseline="0"/>
                  <a:t> Block Size</a:t>
                </a:r>
                <a:endParaRPr lang="en-US"/>
              </a:p>
            </c:rich>
          </c:tx>
          <c:overlay val="0"/>
          <c:spPr>
            <a:noFill/>
            <a:ln w="25400">
              <a:noFill/>
            </a:ln>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Calibri"/>
                <a:ea typeface="Calibri"/>
                <a:cs typeface="Calibri"/>
              </a:defRPr>
            </a:pPr>
            <a:endParaRPr lang="en-US"/>
          </a:p>
        </c:txPr>
        <c:crossAx val="148795592"/>
        <c:crosses val="autoZero"/>
        <c:crossBetween val="midCat"/>
      </c:valAx>
      <c:valAx>
        <c:axId val="148795592"/>
        <c:scaling>
          <c:orientation val="minMax"/>
          <c:max val="1.100000000000000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Normalized Proportion</a:t>
                </a:r>
              </a:p>
            </c:rich>
          </c:tx>
          <c:overlay val="0"/>
          <c:spPr>
            <a:noFill/>
            <a:ln w="25400">
              <a:noFill/>
            </a:ln>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21328"/>
        <c:crosses val="autoZero"/>
        <c:crossBetween val="midCat"/>
      </c:valAx>
      <c:spPr>
        <a:noFill/>
        <a:ln w="25400">
          <a:noFill/>
        </a:ln>
      </c:spPr>
    </c:plotArea>
    <c:legend>
      <c:legendPos val="r"/>
      <c:layout>
        <c:manualLayout>
          <c:xMode val="edge"/>
          <c:yMode val="edge"/>
          <c:x val="0.47777764949469292"/>
          <c:y val="0.20049204986267669"/>
          <c:w val="0.49457901340045102"/>
          <c:h val="0.31623734098202921"/>
        </c:manualLayout>
      </c:layout>
      <c:overlay val="1"/>
      <c:spPr>
        <a:noFill/>
        <a:ln w="25400">
          <a:noFill/>
        </a:ln>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number of goroutines vs number of peers</a:t>
            </a:r>
          </a:p>
        </c:rich>
      </c:tx>
      <c:layout>
        <c:manualLayout>
          <c:xMode val="edge"/>
          <c:yMode val="edge"/>
          <c:x val="0.10115966754155729"/>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Sheet1!$B$32:$F$32</c:f>
              <c:strCache>
                <c:ptCount val="5"/>
                <c:pt idx="0">
                  <c:v>#peers = 4</c:v>
                </c:pt>
                <c:pt idx="1">
                  <c:v>#peers = 8</c:v>
                </c:pt>
                <c:pt idx="2">
                  <c:v>#peers = 12</c:v>
                </c:pt>
                <c:pt idx="3">
                  <c:v>#peers = 16</c:v>
                </c:pt>
                <c:pt idx="4">
                  <c:v>#peers = 24</c:v>
                </c:pt>
              </c:strCache>
            </c:strRef>
          </c:cat>
          <c:val>
            <c:numRef>
              <c:f>Sheet1!$B$33:$F$33</c:f>
              <c:numCache>
                <c:formatCode>General</c:formatCode>
                <c:ptCount val="5"/>
                <c:pt idx="0">
                  <c:v>51</c:v>
                </c:pt>
                <c:pt idx="1">
                  <c:v>73</c:v>
                </c:pt>
                <c:pt idx="2">
                  <c:v>173</c:v>
                </c:pt>
                <c:pt idx="3">
                  <c:v>209</c:v>
                </c:pt>
                <c:pt idx="4">
                  <c:v>347</c:v>
                </c:pt>
              </c:numCache>
            </c:numRef>
          </c:val>
          <c:smooth val="0"/>
        </c:ser>
        <c:dLbls>
          <c:showLegendKey val="0"/>
          <c:showVal val="0"/>
          <c:showCatName val="0"/>
          <c:showSerName val="0"/>
          <c:showPercent val="0"/>
          <c:showBubbleSize val="0"/>
        </c:dLbls>
        <c:smooth val="0"/>
        <c:axId val="148871784"/>
        <c:axId val="148858416"/>
      </c:lineChart>
      <c:catAx>
        <c:axId val="148871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858416"/>
        <c:crosses val="autoZero"/>
        <c:auto val="1"/>
        <c:lblAlgn val="ctr"/>
        <c:lblOffset val="100"/>
        <c:noMultiLvlLbl val="0"/>
      </c:catAx>
      <c:valAx>
        <c:axId val="148858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871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z13 </a:t>
            </a:r>
            <a:r>
              <a:rPr lang="en-CA" sz="1862" b="0" i="0" u="none" strike="noStrike" baseline="0" dirty="0" smtClean="0"/>
              <a:t>AES Cipher Block Chaining Encipher with 128 Bit Key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29192839659099"/>
          <c:y val="0.186743948673083"/>
          <c:w val="0.85259945737120002"/>
          <c:h val="0.645390541460095"/>
        </c:manualLayout>
      </c:layout>
      <c:barChart>
        <c:barDir val="col"/>
        <c:grouping val="clustered"/>
        <c:varyColors val="0"/>
        <c:ser>
          <c:idx val="0"/>
          <c:order val="0"/>
          <c:tx>
            <c:strRef>
              <c:f>Sheet1!$B$1</c:f>
              <c:strCache>
                <c:ptCount val="1"/>
                <c:pt idx="0">
                  <c:v>z13 AES performance</c:v>
                </c:pt>
              </c:strCache>
            </c:strRef>
          </c:tx>
          <c:spPr>
            <a:solidFill>
              <a:schemeClr val="accent2">
                <a:lumMod val="40000"/>
                <a:lumOff val="60000"/>
              </a:schemeClr>
            </a:solidFill>
            <a:ln>
              <a:noFill/>
            </a:ln>
            <a:effectLst/>
          </c:spPr>
          <c:invertIfNegative val="0"/>
          <c:cat>
            <c:strRef>
              <c:f>Sheet1!$A$2:$A$7</c:f>
              <c:strCache>
                <c:ptCount val="6"/>
                <c:pt idx="0">
                  <c:v>64</c:v>
                </c:pt>
                <c:pt idx="1">
                  <c:v>256</c:v>
                </c:pt>
                <c:pt idx="2">
                  <c:v>1024</c:v>
                </c:pt>
                <c:pt idx="3">
                  <c:v>4096</c:v>
                </c:pt>
                <c:pt idx="4">
                  <c:v>64K</c:v>
                </c:pt>
                <c:pt idx="5">
                  <c:v>1M</c:v>
                </c:pt>
              </c:strCache>
            </c:strRef>
          </c:cat>
          <c:val>
            <c:numRef>
              <c:f>Sheet1!$B$2:$B$7</c:f>
              <c:numCache>
                <c:formatCode>General</c:formatCode>
                <c:ptCount val="6"/>
                <c:pt idx="0">
                  <c:v>597.85842895507801</c:v>
                </c:pt>
                <c:pt idx="1">
                  <c:v>1531.600952148437</c:v>
                </c:pt>
                <c:pt idx="2">
                  <c:v>2489.089965820312</c:v>
                </c:pt>
                <c:pt idx="3">
                  <c:v>2954.483032226563</c:v>
                </c:pt>
                <c:pt idx="4">
                  <c:v>2973.556518554687</c:v>
                </c:pt>
                <c:pt idx="5">
                  <c:v>2961.1587524414072</c:v>
                </c:pt>
              </c:numCache>
            </c:numRef>
          </c:val>
          <c:extLst xmlns:c16r2="http://schemas.microsoft.com/office/drawing/2015/06/chart">
            <c:ext xmlns:c16="http://schemas.microsoft.com/office/drawing/2014/chart" uri="{C3380CC4-5D6E-409C-BE32-E72D297353CC}">
              <c16:uniqueId val="{00000000-5E37-4244-8503-D4BB26E77E3C}"/>
            </c:ext>
          </c:extLst>
        </c:ser>
        <c:dLbls>
          <c:showLegendKey val="0"/>
          <c:showVal val="0"/>
          <c:showCatName val="0"/>
          <c:showSerName val="0"/>
          <c:showPercent val="0"/>
          <c:showBubbleSize val="0"/>
        </c:dLbls>
        <c:gapWidth val="219"/>
        <c:overlap val="-27"/>
        <c:axId val="300018728"/>
        <c:axId val="300019120"/>
      </c:barChart>
      <c:catAx>
        <c:axId val="3000187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dirty="0" smtClean="0"/>
                  <a:t>Message size</a:t>
                </a:r>
                <a:r>
                  <a:rPr lang="en-CA" baseline="0" dirty="0" smtClean="0"/>
                  <a:t> (bytes)</a:t>
                </a:r>
                <a:endParaRPr lang="en-CA" dirty="0" smtClean="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0019120"/>
        <c:crosses val="autoZero"/>
        <c:auto val="1"/>
        <c:lblAlgn val="ctr"/>
        <c:lblOffset val="100"/>
        <c:noMultiLvlLbl val="0"/>
      </c:catAx>
      <c:valAx>
        <c:axId val="300019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dirty="0" smtClean="0"/>
                  <a:t>Throughput (</a:t>
                </a:r>
                <a:r>
                  <a:rPr lang="en-CA" dirty="0" err="1" smtClean="0"/>
                  <a:t>MiB</a:t>
                </a:r>
                <a:r>
                  <a:rPr lang="en-CA" dirty="0" smtClean="0"/>
                  <a:t>/s)</a:t>
                </a:r>
                <a:endParaRPr lang="en-CA"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0018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Go</c:v>
                </c:pt>
              </c:strCache>
            </c:strRef>
          </c:tx>
          <c:spPr>
            <a:solidFill>
              <a:schemeClr val="accent6"/>
            </a:solidFill>
            <a:ln>
              <a:noFill/>
            </a:ln>
            <a:effectLst/>
          </c:spPr>
          <c:invertIfNegative val="0"/>
          <c:cat>
            <c:numRef>
              <c:f>Sheet1!$A$2:$A$5</c:f>
              <c:numCache>
                <c:formatCode>General</c:formatCode>
                <c:ptCount val="4"/>
                <c:pt idx="0">
                  <c:v>64</c:v>
                </c:pt>
                <c:pt idx="1">
                  <c:v>256</c:v>
                </c:pt>
                <c:pt idx="2">
                  <c:v>1024</c:v>
                </c:pt>
                <c:pt idx="3">
                  <c:v>4096</c:v>
                </c:pt>
              </c:numCache>
            </c:numRef>
          </c:cat>
          <c:val>
            <c:numRef>
              <c:f>Sheet1!$B$2:$B$5</c:f>
              <c:numCache>
                <c:formatCode>General</c:formatCode>
                <c:ptCount val="4"/>
                <c:pt idx="0">
                  <c:v>1</c:v>
                </c:pt>
                <c:pt idx="1">
                  <c:v>1</c:v>
                </c:pt>
                <c:pt idx="2">
                  <c:v>1</c:v>
                </c:pt>
                <c:pt idx="3">
                  <c:v>1</c:v>
                </c:pt>
              </c:numCache>
            </c:numRef>
          </c:val>
          <c:extLst xmlns:c16r2="http://schemas.microsoft.com/office/drawing/2015/06/chart">
            <c:ext xmlns:c16="http://schemas.microsoft.com/office/drawing/2014/chart" uri="{C3380CC4-5D6E-409C-BE32-E72D297353CC}">
              <c16:uniqueId val="{00000000-8008-44A9-B74F-831E214E51A4}"/>
            </c:ext>
          </c:extLst>
        </c:ser>
        <c:ser>
          <c:idx val="1"/>
          <c:order val="1"/>
          <c:tx>
            <c:strRef>
              <c:f>Sheet1!$C$1</c:f>
              <c:strCache>
                <c:ptCount val="1"/>
                <c:pt idx="0">
                  <c:v>Go + KM</c:v>
                </c:pt>
              </c:strCache>
            </c:strRef>
          </c:tx>
          <c:spPr>
            <a:solidFill>
              <a:schemeClr val="accent5"/>
            </a:solidFill>
            <a:ln>
              <a:noFill/>
            </a:ln>
            <a:effectLst/>
          </c:spPr>
          <c:invertIfNegative val="0"/>
          <c:cat>
            <c:numRef>
              <c:f>Sheet1!$A$2:$A$5</c:f>
              <c:numCache>
                <c:formatCode>General</c:formatCode>
                <c:ptCount val="4"/>
                <c:pt idx="0">
                  <c:v>64</c:v>
                </c:pt>
                <c:pt idx="1">
                  <c:v>256</c:v>
                </c:pt>
                <c:pt idx="2">
                  <c:v>1024</c:v>
                </c:pt>
                <c:pt idx="3">
                  <c:v>4096</c:v>
                </c:pt>
              </c:numCache>
            </c:numRef>
          </c:cat>
          <c:val>
            <c:numRef>
              <c:f>Sheet1!$C$2:$C$5</c:f>
              <c:numCache>
                <c:formatCode>General</c:formatCode>
                <c:ptCount val="4"/>
                <c:pt idx="0">
                  <c:v>2.8488664987405539</c:v>
                </c:pt>
                <c:pt idx="1">
                  <c:v>2.7895752895752901</c:v>
                </c:pt>
                <c:pt idx="2">
                  <c:v>2.815313835031219</c:v>
                </c:pt>
                <c:pt idx="3">
                  <c:v>2.8129618865731132</c:v>
                </c:pt>
              </c:numCache>
            </c:numRef>
          </c:val>
          <c:extLst xmlns:c16r2="http://schemas.microsoft.com/office/drawing/2015/06/chart">
            <c:ext xmlns:c16="http://schemas.microsoft.com/office/drawing/2014/chart" uri="{C3380CC4-5D6E-409C-BE32-E72D297353CC}">
              <c16:uniqueId val="{00000001-8008-44A9-B74F-831E214E51A4}"/>
            </c:ext>
          </c:extLst>
        </c:ser>
        <c:ser>
          <c:idx val="2"/>
          <c:order val="2"/>
          <c:tx>
            <c:strRef>
              <c:f>Sheet1!$D$1</c:f>
              <c:strCache>
                <c:ptCount val="1"/>
                <c:pt idx="0">
                  <c:v>KMC</c:v>
                </c:pt>
              </c:strCache>
            </c:strRef>
          </c:tx>
          <c:spPr>
            <a:solidFill>
              <a:schemeClr val="accent4"/>
            </a:solidFill>
            <a:ln>
              <a:noFill/>
            </a:ln>
            <a:effectLst/>
          </c:spPr>
          <c:invertIfNegative val="0"/>
          <c:cat>
            <c:numRef>
              <c:f>Sheet1!$A$2:$A$5</c:f>
              <c:numCache>
                <c:formatCode>General</c:formatCode>
                <c:ptCount val="4"/>
                <c:pt idx="0">
                  <c:v>64</c:v>
                </c:pt>
                <c:pt idx="1">
                  <c:v>256</c:v>
                </c:pt>
                <c:pt idx="2">
                  <c:v>1024</c:v>
                </c:pt>
                <c:pt idx="3">
                  <c:v>4096</c:v>
                </c:pt>
              </c:numCache>
            </c:numRef>
          </c:cat>
          <c:val>
            <c:numRef>
              <c:f>Sheet1!$D$2:$D$5</c:f>
              <c:numCache>
                <c:formatCode>General</c:formatCode>
                <c:ptCount val="4"/>
                <c:pt idx="0">
                  <c:v>7.7465753424657526</c:v>
                </c:pt>
                <c:pt idx="1">
                  <c:v>26.75925925925926</c:v>
                </c:pt>
                <c:pt idx="2">
                  <c:v>43.597964376590333</c:v>
                </c:pt>
                <c:pt idx="3">
                  <c:v>51.484042553191472</c:v>
                </c:pt>
              </c:numCache>
            </c:numRef>
          </c:val>
          <c:extLst xmlns:c16r2="http://schemas.microsoft.com/office/drawing/2015/06/chart">
            <c:ext xmlns:c16="http://schemas.microsoft.com/office/drawing/2014/chart" uri="{C3380CC4-5D6E-409C-BE32-E72D297353CC}">
              <c16:uniqueId val="{00000002-8008-44A9-B74F-831E214E51A4}"/>
            </c:ext>
          </c:extLst>
        </c:ser>
        <c:dLbls>
          <c:showLegendKey val="0"/>
          <c:showVal val="0"/>
          <c:showCatName val="0"/>
          <c:showSerName val="0"/>
          <c:showPercent val="0"/>
          <c:showBubbleSize val="0"/>
        </c:dLbls>
        <c:gapWidth val="219"/>
        <c:overlap val="-27"/>
        <c:axId val="204807328"/>
        <c:axId val="204801896"/>
      </c:barChart>
      <c:catAx>
        <c:axId val="2048073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dirty="0" smtClean="0"/>
                  <a:t>Message</a:t>
                </a:r>
                <a:r>
                  <a:rPr lang="en-CA" baseline="0" dirty="0" smtClean="0"/>
                  <a:t> size (bytes)</a:t>
                </a:r>
                <a:endParaRPr lang="en-CA"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801896"/>
        <c:crosses val="autoZero"/>
        <c:auto val="1"/>
        <c:lblAlgn val="ctr"/>
        <c:lblOffset val="100"/>
        <c:noMultiLvlLbl val="0"/>
      </c:catAx>
      <c:valAx>
        <c:axId val="20480189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CA" dirty="0" smtClean="0"/>
                  <a:t>Speedup</a:t>
                </a:r>
                <a:r>
                  <a:rPr lang="en-CA" baseline="0" dirty="0" smtClean="0"/>
                  <a:t> vs. pure Go implementation</a:t>
                </a:r>
                <a:endParaRPr lang="en-CA"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807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8DBBD-1380-4043-9253-5443F1306742}" type="datetimeFigureOut">
              <a:rPr lang="en-US" smtClean="0"/>
              <a:t>7/12/2016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53C33-82EF-4052-A2DA-3A0EA5289C93}" type="slidenum">
              <a:rPr lang="en-US" smtClean="0"/>
              <a:t>‹#›</a:t>
            </a:fld>
            <a:endParaRPr lang="en-US"/>
          </a:p>
        </p:txBody>
      </p:sp>
    </p:spTree>
    <p:extLst>
      <p:ext uri="{BB962C8B-B14F-4D97-AF65-F5344CB8AC3E}">
        <p14:creationId xmlns:p14="http://schemas.microsoft.com/office/powerpoint/2010/main" val="61142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xfrm>
            <a:off x="404813" y="696913"/>
            <a:ext cx="6188075" cy="3481387"/>
          </a:xfrm>
          <a:noFill/>
          <a:ln>
            <a:solidFill>
              <a:srgbClr val="000000"/>
            </a:solidFill>
            <a:miter lim="800000"/>
            <a:headEnd/>
            <a:tailEnd/>
          </a:ln>
        </p:spPr>
      </p:sp>
      <p:sp>
        <p:nvSpPr>
          <p:cNvPr id="3" name="Notes Placeholder 2"/>
          <p:cNvSpPr>
            <a:spLocks noGrp="1"/>
          </p:cNvSpPr>
          <p:nvPr>
            <p:ph type="body" idx="1"/>
          </p:nvPr>
        </p:nvSpPr>
        <p:spPr/>
        <p:txBody>
          <a:bodyPr/>
          <a:lstStyle/>
          <a:p>
            <a:pPr eaLnBrk="1" hangingPunct="1">
              <a:spcBef>
                <a:spcPct val="0"/>
              </a:spcBef>
            </a:pPr>
            <a:r>
              <a:rPr lang="en-US" sz="900" b="1" dirty="0" smtClean="0">
                <a:solidFill>
                  <a:srgbClr val="5E5E5E"/>
                </a:solidFill>
                <a:latin typeface="Arial" panose="020B0604020202020204" pitchFamily="34" charset="0"/>
                <a:ea typeface="Helvetica Neue Light"/>
                <a:cs typeface="Arial" panose="020B0604020202020204" pitchFamily="34" charset="0"/>
                <a:sym typeface="Helvetica Neue Light"/>
              </a:rPr>
              <a:t>Linux Your Way </a:t>
            </a:r>
            <a:r>
              <a:rPr lang="en-US" sz="900" dirty="0" smtClean="0">
                <a:solidFill>
                  <a:srgbClr val="5E5E5E"/>
                </a:solidFill>
                <a:latin typeface="Arial" panose="020B0604020202020204" pitchFamily="34" charset="0"/>
                <a:ea typeface="Helvetica Neue Light"/>
                <a:cs typeface="Arial" panose="020B0604020202020204" pitchFamily="34" charset="0"/>
                <a:sym typeface="Helvetica Neue Light"/>
              </a:rPr>
              <a:t>- Choose the distribution, runtime, hypervisor, database and analytics – it’s the Linux you know and love with the openness, flexibility and agility you need for you business.</a:t>
            </a:r>
          </a:p>
          <a:p>
            <a:pPr marL="174433" indent="-174433">
              <a:lnSpc>
                <a:spcPct val="110000"/>
              </a:lnSpc>
              <a:buFont typeface="Arial" panose="020B0604020202020204" pitchFamily="34" charset="0"/>
              <a:buChar char="•"/>
            </a:pPr>
            <a:r>
              <a:rPr lang="en-US" sz="900" b="1" dirty="0" smtClean="0">
                <a:latin typeface="Arial" panose="020B0604020202020204" pitchFamily="34" charset="0"/>
                <a:ea typeface="Helvetica Neue Light"/>
                <a:cs typeface="Arial" panose="020B0604020202020204" pitchFamily="34" charset="0"/>
                <a:sym typeface="Helvetica Neue Light"/>
              </a:rPr>
              <a:t>Bare metal, bare metal with containers, fully virtualized. </a:t>
            </a:r>
          </a:p>
          <a:p>
            <a:pPr marL="174433" indent="-174433">
              <a:lnSpc>
                <a:spcPct val="110000"/>
              </a:lnSpc>
              <a:buFont typeface="Arial" panose="020B0604020202020204" pitchFamily="34" charset="0"/>
              <a:buChar char="•"/>
            </a:pPr>
            <a:r>
              <a:rPr lang="en-US" sz="900" b="1" dirty="0" smtClean="0">
                <a:latin typeface="Arial" panose="020B0604020202020204" pitchFamily="34" charset="0"/>
                <a:ea typeface="Helvetica Neue Light"/>
                <a:cs typeface="Arial" panose="020B0604020202020204" pitchFamily="34" charset="0"/>
                <a:sym typeface="Helvetica Neue Light"/>
              </a:rPr>
              <a:t>Pick your distribution, your hypervisor, your runtime, your management, your database, your analytics, …</a:t>
            </a:r>
            <a:endParaRPr lang="en-US" sz="900" dirty="0" smtClean="0">
              <a:latin typeface="Arial" panose="020B0604020202020204" pitchFamily="34" charset="0"/>
              <a:ea typeface="Helvetica Neue Light"/>
              <a:cs typeface="Arial" panose="020B0604020202020204" pitchFamily="34" charset="0"/>
              <a:sym typeface="Helvetica Neue Light"/>
            </a:endParaRPr>
          </a:p>
          <a:p>
            <a:pPr marL="274571" lvl="1" indent="-33918">
              <a:lnSpc>
                <a:spcPct val="110000"/>
              </a:lnSpc>
              <a:buFontTx/>
              <a:buChar char="-"/>
            </a:pPr>
            <a:r>
              <a:rPr lang="en-US" sz="900" u="sng" dirty="0" smtClean="0">
                <a:latin typeface="Arial" panose="020B0604020202020204" pitchFamily="34" charset="0"/>
                <a:ea typeface="Helvetica Neue Light"/>
                <a:cs typeface="Arial" panose="020B0604020202020204" pitchFamily="34" charset="0"/>
                <a:sym typeface="Helvetica Neue Light"/>
              </a:rPr>
              <a:t>Distributions</a:t>
            </a:r>
            <a:r>
              <a:rPr lang="en-US" sz="900" dirty="0" smtClean="0">
                <a:latin typeface="Arial" panose="020B0604020202020204" pitchFamily="34" charset="0"/>
                <a:ea typeface="Helvetica Neue Light"/>
                <a:cs typeface="Arial" panose="020B0604020202020204" pitchFamily="34" charset="0"/>
                <a:sym typeface="Helvetica Neue Light"/>
              </a:rPr>
              <a:t>: Red Hat, SUSE, Ubuntu</a:t>
            </a:r>
          </a:p>
          <a:p>
            <a:pPr marL="274571" lvl="1" indent="-33918">
              <a:lnSpc>
                <a:spcPct val="110000"/>
              </a:lnSpc>
              <a:buFontTx/>
              <a:buChar char="-"/>
            </a:pPr>
            <a:r>
              <a:rPr lang="en-US" sz="900" u="sng" dirty="0" smtClean="0">
                <a:latin typeface="Arial" panose="020B0604020202020204" pitchFamily="34" charset="0"/>
                <a:ea typeface="Helvetica Neue Light"/>
                <a:cs typeface="Arial" panose="020B0604020202020204" pitchFamily="34" charset="0"/>
                <a:sym typeface="Helvetica Neue Light"/>
              </a:rPr>
              <a:t>Hypervisors</a:t>
            </a:r>
            <a:r>
              <a:rPr lang="en-US" sz="900" dirty="0" smtClean="0">
                <a:latin typeface="Arial" panose="020B0604020202020204" pitchFamily="34" charset="0"/>
                <a:ea typeface="Helvetica Neue Light"/>
                <a:cs typeface="Arial" panose="020B0604020202020204" pitchFamily="34" charset="0"/>
                <a:sym typeface="Helvetica Neue Light"/>
              </a:rPr>
              <a:t>: PR/SM, z/VM, and KVM</a:t>
            </a:r>
          </a:p>
          <a:p>
            <a:pPr marL="274571" lvl="1" indent="-33918">
              <a:lnSpc>
                <a:spcPct val="110000"/>
              </a:lnSpc>
              <a:buFontTx/>
              <a:buChar char="-"/>
            </a:pPr>
            <a:r>
              <a:rPr lang="en-US" sz="900" u="sng" dirty="0" smtClean="0">
                <a:latin typeface="Arial" panose="020B0604020202020204" pitchFamily="34" charset="0"/>
                <a:cs typeface="Arial" panose="020B0604020202020204" pitchFamily="34" charset="0"/>
              </a:rPr>
              <a:t>Programming Languages</a:t>
            </a:r>
            <a:r>
              <a:rPr lang="en-US" sz="900" dirty="0" smtClean="0">
                <a:latin typeface="Arial" panose="020B0604020202020204" pitchFamily="34" charset="0"/>
                <a:cs typeface="Arial" panose="020B0604020202020204" pitchFamily="34" charset="0"/>
              </a:rPr>
              <a:t>: Python, Ruby, Ruby on Rails, R Language, GO, </a:t>
            </a:r>
            <a:r>
              <a:rPr lang="en-US" sz="900" dirty="0" err="1" smtClean="0">
                <a:latin typeface="Arial" panose="020B0604020202020204" pitchFamily="34" charset="0"/>
                <a:cs typeface="Arial" panose="020B0604020202020204" pitchFamily="34" charset="0"/>
              </a:rPr>
              <a:t>Scala</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Clojure</a:t>
            </a:r>
            <a:r>
              <a:rPr lang="en-US" sz="900" dirty="0" smtClean="0">
                <a:latin typeface="Arial" panose="020B0604020202020204" pitchFamily="34" charset="0"/>
                <a:cs typeface="Arial" panose="020B0604020202020204" pitchFamily="34" charset="0"/>
              </a:rPr>
              <a:t>, PHP, Java, </a:t>
            </a:r>
            <a:r>
              <a:rPr lang="en-US" sz="900" dirty="0" err="1" smtClean="0">
                <a:latin typeface="Arial" panose="020B0604020202020204" pitchFamily="34" charset="0"/>
                <a:cs typeface="Arial" panose="020B0604020202020204" pitchFamily="34" charset="0"/>
              </a:rPr>
              <a:t>oCaml</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Erlang</a:t>
            </a:r>
            <a:endParaRPr lang="en-US" sz="900" dirty="0" smtClean="0">
              <a:latin typeface="Arial" panose="020B0604020202020204" pitchFamily="34" charset="0"/>
              <a:cs typeface="Arial" panose="020B0604020202020204" pitchFamily="34" charset="0"/>
            </a:endParaRPr>
          </a:p>
          <a:p>
            <a:pPr marL="274571" lvl="1" indent="-33918">
              <a:lnSpc>
                <a:spcPct val="110000"/>
              </a:lnSpc>
              <a:buFontTx/>
              <a:buChar char="-"/>
            </a:pPr>
            <a:r>
              <a:rPr lang="en-US" sz="900" u="sng" dirty="0" smtClean="0">
                <a:latin typeface="Arial" panose="020B0604020202020204" pitchFamily="34" charset="0"/>
                <a:cs typeface="Arial" panose="020B0604020202020204" pitchFamily="34" charset="0"/>
              </a:rPr>
              <a:t>Development &amp; Build Runtime Environments</a:t>
            </a:r>
            <a:r>
              <a:rPr lang="en-US" sz="900" b="1" dirty="0" smtClean="0">
                <a:latin typeface="Arial" panose="020B0604020202020204" pitchFamily="34" charset="0"/>
                <a:cs typeface="Arial" panose="020B0604020202020204" pitchFamily="34" charset="0"/>
              </a:rPr>
              <a:t>: </a:t>
            </a:r>
            <a:r>
              <a:rPr lang="en-US" sz="900" dirty="0" smtClean="0">
                <a:latin typeface="Arial" panose="020B0604020202020204" pitchFamily="34" charset="0"/>
                <a:cs typeface="Arial" panose="020B0604020202020204" pitchFamily="34" charset="0"/>
              </a:rPr>
              <a:t> </a:t>
            </a:r>
            <a:r>
              <a:rPr lang="en-US" sz="900" dirty="0" err="1" smtClean="0">
                <a:latin typeface="Arial" panose="020B0604020202020204" pitchFamily="34" charset="0"/>
                <a:cs typeface="Arial" panose="020B0604020202020204" pitchFamily="34" charset="0"/>
              </a:rPr>
              <a:t>Node.js</a:t>
            </a:r>
            <a:r>
              <a:rPr lang="en-US" sz="900" dirty="0" smtClean="0">
                <a:latin typeface="Arial" panose="020B0604020202020204" pitchFamily="34" charset="0"/>
                <a:cs typeface="Arial" panose="020B0604020202020204" pitchFamily="34" charset="0"/>
              </a:rPr>
              <a:t>, Apache HTTP Web Server, Apache Tomcat, </a:t>
            </a:r>
            <a:r>
              <a:rPr lang="en-US" sz="900" dirty="0" err="1" smtClean="0">
                <a:latin typeface="Arial" panose="020B0604020202020204" pitchFamily="34" charset="0"/>
                <a:cs typeface="Arial" panose="020B0604020202020204" pitchFamily="34" charset="0"/>
              </a:rPr>
              <a:t>OpenJDK</a:t>
            </a:r>
            <a:r>
              <a:rPr lang="en-US" sz="900" dirty="0" smtClean="0">
                <a:latin typeface="Arial" panose="020B0604020202020204" pitchFamily="34" charset="0"/>
                <a:cs typeface="Arial" panose="020B0604020202020204" pitchFamily="34" charset="0"/>
              </a:rPr>
              <a:t>, LLVM, GCCGO, </a:t>
            </a:r>
            <a:r>
              <a:rPr lang="en-US" sz="900" dirty="0" err="1" smtClean="0">
                <a:latin typeface="Arial" panose="020B0604020202020204" pitchFamily="34" charset="0"/>
                <a:cs typeface="Arial" panose="020B0604020202020204" pitchFamily="34" charset="0"/>
              </a:rPr>
              <a:t>Zend</a:t>
            </a:r>
            <a:r>
              <a:rPr lang="en-US" sz="900" dirty="0" smtClean="0">
                <a:latin typeface="Arial" panose="020B0604020202020204" pitchFamily="34" charset="0"/>
                <a:cs typeface="Arial" panose="020B0604020202020204" pitchFamily="34" charset="0"/>
              </a:rPr>
              <a:t> Framework, </a:t>
            </a:r>
            <a:r>
              <a:rPr lang="en-US" sz="900" dirty="0" err="1" smtClean="0">
                <a:latin typeface="Arial" panose="020B0604020202020204" pitchFamily="34" charset="0"/>
                <a:cs typeface="Arial" panose="020B0604020202020204" pitchFamily="34" charset="0"/>
              </a:rPr>
              <a:t>Erlang</a:t>
            </a:r>
            <a:r>
              <a:rPr lang="en-US" sz="900" dirty="0" smtClean="0">
                <a:latin typeface="Arial" panose="020B0604020202020204" pitchFamily="34" charset="0"/>
                <a:cs typeface="Arial" panose="020B0604020202020204" pitchFamily="34" charset="0"/>
              </a:rPr>
              <a:t> native compiler    </a:t>
            </a:r>
            <a:endParaRPr lang="en-US" sz="900" dirty="0" smtClean="0">
              <a:latin typeface="Arial" panose="020B0604020202020204" pitchFamily="34" charset="0"/>
              <a:ea typeface="Helvetica Neue Light"/>
              <a:cs typeface="Arial" panose="020B0604020202020204" pitchFamily="34" charset="0"/>
              <a:sym typeface="Helvetica Neue Light"/>
            </a:endParaRPr>
          </a:p>
          <a:p>
            <a:pPr marL="274571" lvl="1" indent="-33918">
              <a:lnSpc>
                <a:spcPct val="110000"/>
              </a:lnSpc>
              <a:buFontTx/>
              <a:buChar char="-"/>
            </a:pPr>
            <a:r>
              <a:rPr lang="en-US" sz="900" u="sng" dirty="0" smtClean="0">
                <a:latin typeface="Arial" panose="020B0604020202020204" pitchFamily="34" charset="0"/>
                <a:ea typeface="Helvetica Neue Light"/>
                <a:cs typeface="Arial" panose="020B0604020202020204" pitchFamily="34" charset="0"/>
                <a:sym typeface="Helvetica Neue Light"/>
              </a:rPr>
              <a:t>Cloud Management</a:t>
            </a:r>
            <a:r>
              <a:rPr lang="en-US" sz="900" dirty="0" smtClean="0">
                <a:latin typeface="Arial" panose="020B0604020202020204" pitchFamily="34" charset="0"/>
                <a:ea typeface="Helvetica Neue Light"/>
                <a:cs typeface="Arial" panose="020B0604020202020204" pitchFamily="34" charset="0"/>
                <a:sym typeface="Helvetica Neue Light"/>
              </a:rPr>
              <a:t>: IBM Wave, IBM Cloud Manager, IBM Urban Code, </a:t>
            </a:r>
            <a:r>
              <a:rPr lang="en-GB" sz="900" dirty="0" err="1" smtClean="0">
                <a:latin typeface="Arial" panose="020B0604020202020204" pitchFamily="34" charset="0"/>
                <a:ea typeface="Helvetica Neue Light"/>
                <a:cs typeface="Arial" panose="020B0604020202020204" pitchFamily="34" charset="0"/>
                <a:sym typeface="Helvetica Neue Light"/>
              </a:rPr>
              <a:t>Openstack</a:t>
            </a:r>
            <a:r>
              <a:rPr lang="en-GB" sz="900" dirty="0" smtClean="0">
                <a:latin typeface="Arial" panose="020B0604020202020204" pitchFamily="34" charset="0"/>
                <a:ea typeface="Helvetica Neue Light"/>
                <a:cs typeface="Arial" panose="020B0604020202020204" pitchFamily="34" charset="0"/>
                <a:sym typeface="Helvetica Neue Light"/>
              </a:rPr>
              <a:t>, </a:t>
            </a:r>
            <a:r>
              <a:rPr lang="en-GB" sz="900" dirty="0" err="1" smtClean="0">
                <a:latin typeface="Arial" panose="020B0604020202020204" pitchFamily="34" charset="0"/>
                <a:ea typeface="Helvetica Neue Light"/>
                <a:cs typeface="Arial" panose="020B0604020202020204" pitchFamily="34" charset="0"/>
                <a:sym typeface="Helvetica Neue Light"/>
              </a:rPr>
              <a:t>Docker</a:t>
            </a:r>
            <a:r>
              <a:rPr lang="en-GB" sz="900" dirty="0" smtClean="0">
                <a:latin typeface="Arial" panose="020B0604020202020204" pitchFamily="34" charset="0"/>
                <a:ea typeface="Helvetica Neue Light"/>
                <a:cs typeface="Arial" panose="020B0604020202020204" pitchFamily="34" charset="0"/>
                <a:sym typeface="Helvetica Neue Light"/>
              </a:rPr>
              <a:t>, Chef, Puppet, VMware </a:t>
            </a:r>
            <a:r>
              <a:rPr lang="en-GB" sz="900" dirty="0" err="1" smtClean="0">
                <a:latin typeface="Arial" panose="020B0604020202020204" pitchFamily="34" charset="0"/>
                <a:ea typeface="Helvetica Neue Light"/>
                <a:cs typeface="Arial" panose="020B0604020202020204" pitchFamily="34" charset="0"/>
                <a:sym typeface="Helvetica Neue Light"/>
              </a:rPr>
              <a:t>vRealize</a:t>
            </a:r>
            <a:r>
              <a:rPr lang="en-GB" sz="900" dirty="0" smtClean="0">
                <a:latin typeface="Arial" panose="020B0604020202020204" pitchFamily="34" charset="0"/>
                <a:ea typeface="Helvetica Neue Light"/>
                <a:cs typeface="Arial" panose="020B0604020202020204" pitchFamily="34" charset="0"/>
                <a:sym typeface="Helvetica Neue Light"/>
              </a:rPr>
              <a:t> Automation  </a:t>
            </a:r>
            <a:endParaRPr lang="en-US" sz="900" dirty="0" smtClean="0">
              <a:latin typeface="Arial" panose="020B0604020202020204" pitchFamily="34" charset="0"/>
              <a:ea typeface="Helvetica Neue Light"/>
              <a:cs typeface="Arial" panose="020B0604020202020204" pitchFamily="34" charset="0"/>
              <a:sym typeface="Helvetica Neue Light"/>
            </a:endParaRPr>
          </a:p>
          <a:p>
            <a:pPr marL="274571" lvl="1" indent="-33918">
              <a:lnSpc>
                <a:spcPct val="110000"/>
              </a:lnSpc>
              <a:buFontTx/>
              <a:buChar char="-"/>
            </a:pPr>
            <a:r>
              <a:rPr lang="en-US" sz="900" u="sng" dirty="0" smtClean="0">
                <a:latin typeface="Arial" panose="020B0604020202020204" pitchFamily="34" charset="0"/>
                <a:ea typeface="Helvetica Neue Light"/>
                <a:cs typeface="Arial" panose="020B0604020202020204" pitchFamily="34" charset="0"/>
                <a:sym typeface="Helvetica Neue Light"/>
              </a:rPr>
              <a:t>Database</a:t>
            </a:r>
            <a:r>
              <a:rPr lang="en-US" sz="900" dirty="0" smtClean="0">
                <a:latin typeface="Arial" panose="020B0604020202020204" pitchFamily="34" charset="0"/>
                <a:ea typeface="Helvetica Neue Light"/>
                <a:cs typeface="Arial" panose="020B0604020202020204" pitchFamily="34" charset="0"/>
                <a:sym typeface="Helvetica Neue Light"/>
              </a:rPr>
              <a:t>: Oracle, DB2 LU</a:t>
            </a:r>
            <a:r>
              <a:rPr lang="en-GB" sz="900" dirty="0" smtClean="0">
                <a:latin typeface="Arial" panose="020B0604020202020204" pitchFamily="34" charset="0"/>
                <a:ea typeface="Helvetica Neue Light"/>
                <a:cs typeface="Arial" panose="020B0604020202020204" pitchFamily="34" charset="0"/>
                <a:sym typeface="Helvetica Neue Light"/>
              </a:rPr>
              <a:t>W</a:t>
            </a:r>
            <a:r>
              <a:rPr lang="en-US" sz="900" dirty="0" smtClean="0">
                <a:latin typeface="Arial" panose="020B0604020202020204" pitchFamily="34" charset="0"/>
                <a:ea typeface="Helvetica Neue Light"/>
                <a:cs typeface="Arial" panose="020B0604020202020204" pitchFamily="34" charset="0"/>
                <a:sym typeface="Helvetica Neue Light"/>
              </a:rPr>
              <a:t>, Cassandra, </a:t>
            </a:r>
            <a:r>
              <a:rPr lang="en-US" sz="900" dirty="0" err="1" smtClean="0">
                <a:latin typeface="Arial" panose="020B0604020202020204" pitchFamily="34" charset="0"/>
                <a:ea typeface="Helvetica Neue Light"/>
                <a:cs typeface="Arial" panose="020B0604020202020204" pitchFamily="34" charset="0"/>
                <a:sym typeface="Helvetica Neue Light"/>
              </a:rPr>
              <a:t>CouchDB</a:t>
            </a:r>
            <a:r>
              <a:rPr lang="en-US" sz="900" dirty="0" smtClean="0">
                <a:latin typeface="Arial" panose="020B0604020202020204" pitchFamily="34" charset="0"/>
                <a:ea typeface="Helvetica Neue Light"/>
                <a:cs typeface="Arial" panose="020B0604020202020204" pitchFamily="34" charset="0"/>
                <a:sym typeface="Helvetica Neue Light"/>
              </a:rPr>
              <a:t>, MySQL, </a:t>
            </a:r>
            <a:r>
              <a:rPr lang="en-US" sz="900" dirty="0" err="1" smtClean="0">
                <a:latin typeface="Arial" panose="020B0604020202020204" pitchFamily="34" charset="0"/>
                <a:ea typeface="Helvetica Neue Light"/>
                <a:cs typeface="Arial" panose="020B0604020202020204" pitchFamily="34" charset="0"/>
                <a:sym typeface="Helvetica Neue Light"/>
              </a:rPr>
              <a:t>MariaDB</a:t>
            </a:r>
            <a:r>
              <a:rPr lang="en-US" sz="900" dirty="0" smtClean="0">
                <a:latin typeface="Arial" panose="020B0604020202020204" pitchFamily="34" charset="0"/>
                <a:ea typeface="Helvetica Neue Light"/>
                <a:cs typeface="Arial" panose="020B0604020202020204" pitchFamily="34" charset="0"/>
                <a:sym typeface="Helvetica Neue Light"/>
              </a:rPr>
              <a:t>, </a:t>
            </a:r>
            <a:r>
              <a:rPr lang="en-US" sz="900" dirty="0" err="1" smtClean="0">
                <a:latin typeface="Arial" panose="020B0604020202020204" pitchFamily="34" charset="0"/>
                <a:ea typeface="Helvetica Neue Light"/>
                <a:cs typeface="Arial" panose="020B0604020202020204" pitchFamily="34" charset="0"/>
                <a:sym typeface="Helvetica Neue Light"/>
              </a:rPr>
              <a:t>MongoDB</a:t>
            </a:r>
            <a:r>
              <a:rPr lang="en-US" sz="900" dirty="0" smtClean="0">
                <a:latin typeface="Arial" panose="020B0604020202020204" pitchFamily="34" charset="0"/>
                <a:ea typeface="Helvetica Neue Light"/>
                <a:cs typeface="Arial" panose="020B0604020202020204" pitchFamily="34" charset="0"/>
                <a:sym typeface="Helvetica Neue Light"/>
              </a:rPr>
              <a:t>, </a:t>
            </a:r>
            <a:r>
              <a:rPr lang="en-US" sz="900" dirty="0" err="1" smtClean="0">
                <a:latin typeface="Arial" panose="020B0604020202020204" pitchFamily="34" charset="0"/>
                <a:ea typeface="Helvetica Neue Light"/>
                <a:cs typeface="Arial" panose="020B0604020202020204" pitchFamily="34" charset="0"/>
                <a:sym typeface="Helvetica Neue Light"/>
              </a:rPr>
              <a:t>PostgreSQL</a:t>
            </a:r>
            <a:endParaRPr lang="en-US" sz="900" dirty="0" smtClean="0">
              <a:latin typeface="Arial" panose="020B0604020202020204" pitchFamily="34" charset="0"/>
              <a:ea typeface="Helvetica Neue Light"/>
              <a:cs typeface="Arial" panose="020B0604020202020204" pitchFamily="34" charset="0"/>
              <a:sym typeface="Helvetica Neue Light"/>
            </a:endParaRPr>
          </a:p>
          <a:p>
            <a:pPr marL="274571" lvl="1" indent="-33918">
              <a:lnSpc>
                <a:spcPct val="110000"/>
              </a:lnSpc>
              <a:buFontTx/>
              <a:buChar char="-"/>
            </a:pPr>
            <a:r>
              <a:rPr lang="en-US" sz="900" u="sng" dirty="0" smtClean="0">
                <a:latin typeface="Arial" panose="020B0604020202020204" pitchFamily="34" charset="0"/>
                <a:ea typeface="Helvetica Neue Light"/>
                <a:cs typeface="Arial" panose="020B0604020202020204" pitchFamily="34" charset="0"/>
                <a:sym typeface="Helvetica Neue Light"/>
              </a:rPr>
              <a:t>Analytics</a:t>
            </a:r>
            <a:r>
              <a:rPr lang="en-US" sz="900" dirty="0" smtClean="0">
                <a:latin typeface="Arial" panose="020B0604020202020204" pitchFamily="34" charset="0"/>
                <a:ea typeface="Helvetica Neue Light"/>
                <a:cs typeface="Arial" panose="020B0604020202020204" pitchFamily="34" charset="0"/>
                <a:sym typeface="Helvetica Neue Light"/>
              </a:rPr>
              <a:t> Tools with IBM Big Insights (</a:t>
            </a:r>
            <a:r>
              <a:rPr lang="en-US" sz="900" dirty="0" err="1" smtClean="0">
                <a:latin typeface="Arial" panose="020B0604020202020204" pitchFamily="34" charset="0"/>
                <a:ea typeface="Helvetica Neue Light"/>
                <a:cs typeface="Arial" panose="020B0604020202020204" pitchFamily="34" charset="0"/>
                <a:sym typeface="Helvetica Neue Light"/>
              </a:rPr>
              <a:t>Hadoop</a:t>
            </a:r>
            <a:r>
              <a:rPr lang="en-US" sz="900" dirty="0" smtClean="0">
                <a:latin typeface="Arial" panose="020B0604020202020204" pitchFamily="34" charset="0"/>
                <a:ea typeface="Helvetica Neue Light"/>
                <a:cs typeface="Arial" panose="020B0604020202020204" pitchFamily="34" charset="0"/>
                <a:sym typeface="Helvetica Neue Light"/>
              </a:rPr>
              <a:t>), DB2 BLU and Spark</a:t>
            </a:r>
            <a:endParaRPr lang="en-US" sz="900" i="1" dirty="0" smtClean="0">
              <a:latin typeface="Arial" panose="020B0604020202020204" pitchFamily="34" charset="0"/>
              <a:cs typeface="Arial" panose="020B0604020202020204" pitchFamily="34" charset="0"/>
            </a:endParaRPr>
          </a:p>
          <a:p>
            <a:pPr>
              <a:lnSpc>
                <a:spcPct val="110000"/>
              </a:lnSpc>
            </a:pPr>
            <a:r>
              <a:rPr lang="en-US" sz="900" i="1" dirty="0" smtClean="0">
                <a:latin typeface="Arial" panose="020B0604020202020204" pitchFamily="34" charset="0"/>
                <a:cs typeface="Arial" panose="020B0604020202020204" pitchFamily="34" charset="0"/>
              </a:rPr>
              <a:t>These are the key open source capabilities we have ported or validated on the platform. Our teams also actively engage within the communities &amp; acceptors to contribute any changes back to the open source communities </a:t>
            </a:r>
            <a:r>
              <a:rPr lang="en-US" sz="900" i="1" dirty="0" smtClean="0"/>
              <a:t>.  </a:t>
            </a:r>
            <a:r>
              <a:rPr lang="en-US" sz="900" dirty="0" smtClean="0"/>
              <a:t>[if asked about support, state “we have some agreements with ISVs e.g. 2ndQuadrant for </a:t>
            </a:r>
            <a:r>
              <a:rPr lang="en-US" sz="900" dirty="0" err="1" smtClean="0"/>
              <a:t>Postgres</a:t>
            </a:r>
            <a:r>
              <a:rPr lang="en-US" sz="900" dirty="0" smtClean="0"/>
              <a:t>, </a:t>
            </a:r>
            <a:r>
              <a:rPr lang="en-US" sz="900" dirty="0" err="1" smtClean="0"/>
              <a:t>MariaDB</a:t>
            </a:r>
            <a:r>
              <a:rPr lang="en-US" sz="900" dirty="0" smtClean="0"/>
              <a:t>, Chef and we are actively working with several key ISVs and a third party to line that up in the future as well as actively discussing how to get these into the </a:t>
            </a:r>
            <a:r>
              <a:rPr lang="en-US" sz="900" dirty="0" err="1" smtClean="0"/>
              <a:t>distros</a:t>
            </a:r>
            <a:r>
              <a:rPr lang="en-US" sz="900" dirty="0" smtClean="0"/>
              <a:t>. In the interim, IBM will provide the support for the clients on these key open source technologies]</a:t>
            </a:r>
            <a:endParaRPr lang="en-US" sz="900" i="1" dirty="0" smtClean="0">
              <a:latin typeface="Arial" panose="020B0604020202020204" pitchFamily="34" charset="0"/>
              <a:cs typeface="Arial" panose="020B0604020202020204" pitchFamily="34" charset="0"/>
            </a:endParaRPr>
          </a:p>
          <a:p>
            <a:pPr marL="174433" indent="-174433">
              <a:lnSpc>
                <a:spcPct val="110000"/>
              </a:lnSpc>
              <a:buFont typeface="Arial" panose="020B0604020202020204" pitchFamily="34" charset="0"/>
              <a:buChar char="•"/>
            </a:pPr>
            <a:r>
              <a:rPr lang="en-US" sz="900" b="1" dirty="0" smtClean="0">
                <a:latin typeface="Arial" panose="020B0604020202020204" pitchFamily="34" charset="0"/>
                <a:cs typeface="Arial" panose="020B0604020202020204" pitchFamily="34" charset="0"/>
              </a:rPr>
              <a:t>Integration with </a:t>
            </a:r>
            <a:r>
              <a:rPr lang="en-US" sz="900" b="1" dirty="0" err="1" smtClean="0">
                <a:latin typeface="Arial" panose="020B0604020202020204" pitchFamily="34" charset="0"/>
                <a:cs typeface="Arial" panose="020B0604020202020204" pitchFamily="34" charset="0"/>
              </a:rPr>
              <a:t>BlueMix</a:t>
            </a:r>
            <a:r>
              <a:rPr lang="en-US" sz="900" b="1" dirty="0" smtClean="0">
                <a:latin typeface="Arial" panose="020B0604020202020204" pitchFamily="34" charset="0"/>
                <a:cs typeface="Arial" panose="020B0604020202020204" pitchFamily="34" charset="0"/>
              </a:rPr>
              <a:t> for cloud services.</a:t>
            </a:r>
            <a:r>
              <a:rPr lang="en-US" sz="900" dirty="0" smtClean="0">
                <a:latin typeface="Arial" panose="020B0604020202020204" pitchFamily="34" charset="0"/>
                <a:cs typeface="Arial" panose="020B0604020202020204" pitchFamily="34" charset="0"/>
              </a:rPr>
              <a:t>. We have the ability to connect (access) services running on </a:t>
            </a:r>
            <a:r>
              <a:rPr lang="en-US" sz="900" dirty="0" err="1" smtClean="0">
                <a:latin typeface="Arial" panose="020B0604020202020204" pitchFamily="34" charset="0"/>
                <a:cs typeface="Arial" panose="020B0604020202020204" pitchFamily="34" charset="0"/>
              </a:rPr>
              <a:t>LinuxONE</a:t>
            </a:r>
            <a:r>
              <a:rPr lang="en-US" sz="900" dirty="0" smtClean="0">
                <a:latin typeface="Arial" panose="020B0604020202020204" pitchFamily="34" charset="0"/>
                <a:cs typeface="Arial" panose="020B0604020202020204" pitchFamily="34" charset="0"/>
              </a:rPr>
              <a:t> with </a:t>
            </a:r>
            <a:r>
              <a:rPr lang="en-US" sz="900" dirty="0" err="1" smtClean="0">
                <a:latin typeface="Arial" panose="020B0604020202020204" pitchFamily="34" charset="0"/>
                <a:cs typeface="Arial" panose="020B0604020202020204" pitchFamily="34" charset="0"/>
              </a:rPr>
              <a:t>BlueMix</a:t>
            </a:r>
            <a:r>
              <a:rPr lang="en-US" sz="900" dirty="0" smtClean="0">
                <a:latin typeface="Arial" panose="020B0604020202020204" pitchFamily="34" charset="0"/>
                <a:cs typeface="Arial" panose="020B0604020202020204" pitchFamily="34" charset="0"/>
              </a:rPr>
              <a:t> hosted services. </a:t>
            </a:r>
            <a:br>
              <a:rPr lang="en-US" sz="900" dirty="0" smtClean="0">
                <a:latin typeface="Arial" panose="020B0604020202020204" pitchFamily="34" charset="0"/>
                <a:cs typeface="Arial" panose="020B0604020202020204" pitchFamily="34" charset="0"/>
              </a:rPr>
            </a:br>
            <a:r>
              <a:rPr lang="en-US" sz="900" dirty="0" smtClean="0">
                <a:latin typeface="Arial" panose="020B0604020202020204" pitchFamily="34" charset="0"/>
                <a:cs typeface="Arial" panose="020B0604020202020204" pitchFamily="34" charset="0"/>
              </a:rPr>
              <a:t>And we have the ability for services hosted on </a:t>
            </a:r>
            <a:r>
              <a:rPr lang="en-US" sz="900" dirty="0" err="1" smtClean="0">
                <a:latin typeface="Arial" panose="020B0604020202020204" pitchFamily="34" charset="0"/>
                <a:cs typeface="Arial" panose="020B0604020202020204" pitchFamily="34" charset="0"/>
              </a:rPr>
              <a:t>LinuxONE</a:t>
            </a:r>
            <a:r>
              <a:rPr lang="en-US" sz="900" dirty="0" smtClean="0">
                <a:latin typeface="Arial" panose="020B0604020202020204" pitchFamily="34" charset="0"/>
                <a:cs typeface="Arial" panose="020B0604020202020204" pitchFamily="34" charset="0"/>
              </a:rPr>
              <a:t> to reach out and drive (access) services hosted in </a:t>
            </a:r>
            <a:r>
              <a:rPr lang="en-US" sz="900" dirty="0" err="1" smtClean="0">
                <a:latin typeface="Arial" panose="020B0604020202020204" pitchFamily="34" charset="0"/>
                <a:cs typeface="Arial" panose="020B0604020202020204" pitchFamily="34" charset="0"/>
              </a:rPr>
              <a:t>BlueMix</a:t>
            </a:r>
            <a:r>
              <a:rPr lang="en-US" sz="900" dirty="0" smtClean="0">
                <a:latin typeface="Arial" panose="020B0604020202020204" pitchFamily="34" charset="0"/>
                <a:cs typeface="Arial" panose="020B0604020202020204" pitchFamily="34" charset="0"/>
              </a:rPr>
              <a:t>.    </a:t>
            </a:r>
            <a:endParaRPr lang="en-US" sz="900" b="1" dirty="0" smtClean="0">
              <a:latin typeface="Arial" panose="020B0604020202020204" pitchFamily="34" charset="0"/>
              <a:ea typeface="Helvetica Neue Light"/>
              <a:cs typeface="Arial" panose="020B0604020202020204" pitchFamily="34" charset="0"/>
              <a:sym typeface="Helvetica Neue Light"/>
            </a:endParaRPr>
          </a:p>
          <a:p>
            <a:pPr marL="174433" indent="-174433">
              <a:lnSpc>
                <a:spcPct val="110000"/>
              </a:lnSpc>
              <a:buFont typeface="Arial" panose="020B0604020202020204" pitchFamily="34" charset="0"/>
              <a:buChar char="•"/>
            </a:pPr>
            <a:r>
              <a:rPr lang="en-US" sz="900" b="1" dirty="0" smtClean="0">
                <a:latin typeface="Arial" panose="020B0604020202020204" pitchFamily="34" charset="0"/>
                <a:ea typeface="Helvetica Neue Light"/>
                <a:cs typeface="Arial" panose="020B0604020202020204" pitchFamily="34" charset="0"/>
                <a:sym typeface="Helvetica Neue Light"/>
              </a:rPr>
              <a:t>Single platform, multi-platform, on-premise and off-premise, multiple mixed cloud environments with common toolset. </a:t>
            </a:r>
          </a:p>
          <a:p>
            <a:pPr marL="174433" indent="-174433">
              <a:lnSpc>
                <a:spcPct val="110000"/>
              </a:lnSpc>
              <a:buFont typeface="Arial" panose="020B0604020202020204" pitchFamily="34" charset="0"/>
              <a:buChar char="•"/>
            </a:pPr>
            <a:r>
              <a:rPr lang="en-US" sz="900" b="1" dirty="0" smtClean="0">
                <a:latin typeface="Arial" panose="020B0604020202020204" pitchFamily="34" charset="0"/>
                <a:ea typeface="Helvetica Neue Light"/>
                <a:cs typeface="Arial" panose="020B0604020202020204" pitchFamily="34" charset="0"/>
                <a:sym typeface="Helvetica Neue Light"/>
              </a:rPr>
              <a:t>Unprecedented flexibility in pricing options to acquire the solutions your way and on your terms </a:t>
            </a:r>
          </a:p>
          <a:p>
            <a:pPr fontAlgn="auto">
              <a:spcBef>
                <a:spcPct val="0"/>
              </a:spcBef>
              <a:spcAft>
                <a:spcPts val="0"/>
              </a:spcAft>
              <a:defRPr/>
            </a:pPr>
            <a:endParaRPr lang="en-US" dirty="0" smtClean="0"/>
          </a:p>
          <a:p>
            <a:pPr fontAlgn="auto">
              <a:spcBef>
                <a:spcPct val="0"/>
              </a:spcBef>
              <a:spcAft>
                <a:spcPts val="0"/>
              </a:spcAft>
              <a:defRPr/>
            </a:pPr>
            <a:endParaRPr lang="en-US" dirty="0" smtClean="0"/>
          </a:p>
          <a:p>
            <a:pPr fontAlgn="auto">
              <a:spcBef>
                <a:spcPts val="0"/>
              </a:spcBef>
              <a:spcAft>
                <a:spcPts val="0"/>
              </a:spcAft>
              <a:defRPr/>
            </a:pPr>
            <a:endParaRPr lang="en-US" dirty="0"/>
          </a:p>
        </p:txBody>
      </p:sp>
      <p:sp>
        <p:nvSpPr>
          <p:cNvPr id="634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9B0FB28-D443-479E-906A-54B971C8F9D2}" type="slidenum">
              <a:rPr lang="en-US">
                <a:solidFill>
                  <a:srgbClr val="000000"/>
                </a:solidFill>
                <a:latin typeface="Arial" pitchFamily="34" charset="0"/>
                <a:ea typeface="MS PGothic" pitchFamily="34" charset="-128"/>
              </a:rPr>
              <a:pPr/>
              <a:t>5</a:t>
            </a:fld>
            <a:endParaRPr lang="en-US">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296554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 I’m going to talk a little about the work I did to optimize the crypto package for System z with a focus on AES.</a:t>
            </a:r>
          </a:p>
          <a:p>
            <a:endParaRPr lang="en-US" baseline="0" dirty="0" smtClean="0"/>
          </a:p>
          <a:p>
            <a:r>
              <a:rPr lang="en-US" baseline="0" dirty="0" smtClean="0"/>
              <a:t>AES is a very popular block cipher and is provided by the standard library in the crypto/</a:t>
            </a:r>
            <a:r>
              <a:rPr lang="en-US" baseline="0" dirty="0" err="1" smtClean="0"/>
              <a:t>aes</a:t>
            </a:r>
            <a:r>
              <a:rPr lang="en-US" baseline="0" dirty="0" smtClean="0"/>
              <a:t> package.</a:t>
            </a:r>
          </a:p>
          <a:p>
            <a:endParaRPr lang="en-US" baseline="0" dirty="0" smtClean="0"/>
          </a:p>
          <a:p>
            <a:r>
              <a:rPr lang="en-US" baseline="0" dirty="0" smtClean="0"/>
              <a:t>What do we mean by block cipher? This means that it encrypts and decrypts data using a key. Block ciphers encrypt a fixed amount of data, hence the name and they are also symmetric which means that they use the same key for both input and output.</a:t>
            </a:r>
          </a:p>
          <a:p>
            <a:endParaRPr lang="en-US" baseline="0" dirty="0" smtClean="0"/>
          </a:p>
          <a:p>
            <a:r>
              <a:rPr lang="en-US" baseline="0" dirty="0" smtClean="0"/>
              <a:t>Like other block ciphers (including user provided block ciphers!) AES implements the </a:t>
            </a:r>
            <a:r>
              <a:rPr lang="en-US" baseline="0" dirty="0" err="1" smtClean="0"/>
              <a:t>cipher.Block</a:t>
            </a:r>
            <a:r>
              <a:rPr lang="en-US" baseline="0" dirty="0" smtClean="0"/>
              <a:t> interface which provides methods to Encrypt and Decrypt data, as well as a method to get the amount of data that the block cipher will encrypt in one invocation.</a:t>
            </a:r>
          </a:p>
          <a:p>
            <a:endParaRPr lang="en-US" baseline="0" dirty="0" smtClean="0"/>
          </a:p>
          <a:p>
            <a:r>
              <a:rPr lang="en-US" baseline="0" dirty="0" smtClean="0"/>
              <a:t>So how do we use AES? Well, one way is to simply encode all the data in a loop. This is called electronic code book mode, or ECB. Let’s give it a go. Here we have a gopher that we want to send, secretly, to a friend. We’ve already given them our key and then we feed it through our encryption function... And we get this out. It’s encrypted, but we can quite clearly still see the gopher! That’s because blocks in the original image which are identical are still identical even after they are encrypted.</a:t>
            </a:r>
          </a:p>
        </p:txBody>
      </p:sp>
      <p:sp>
        <p:nvSpPr>
          <p:cNvPr id="4" name="Slide Number Placeholder 3"/>
          <p:cNvSpPr>
            <a:spLocks noGrp="1"/>
          </p:cNvSpPr>
          <p:nvPr>
            <p:ph type="sldNum" idx="10"/>
          </p:nvPr>
        </p:nvSpPr>
        <p:spPr/>
        <p:txBody>
          <a:bodyPr/>
          <a:lstStyle/>
          <a:p>
            <a:fld id="{E38D47F8-7156-47A1-96A0-4CA1FC0E0701}" type="slidenum">
              <a:rPr lang="en-US" altLang="en-US" smtClean="0"/>
              <a:pPr/>
              <a:t>26</a:t>
            </a:fld>
            <a:endParaRPr lang="en-US" altLang="en-US"/>
          </a:p>
        </p:txBody>
      </p:sp>
    </p:spTree>
    <p:extLst>
      <p:ext uri="{BB962C8B-B14F-4D97-AF65-F5344CB8AC3E}">
        <p14:creationId xmlns:p14="http://schemas.microsoft.com/office/powerpoint/2010/main" val="254079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deal</a:t>
            </a:r>
            <a:r>
              <a:rPr lang="en-US" baseline="0" dirty="0" smtClean="0"/>
              <a:t> with this?</a:t>
            </a:r>
          </a:p>
          <a:p>
            <a:endParaRPr lang="en-US" baseline="0" dirty="0" smtClean="0"/>
          </a:p>
          <a:p>
            <a:r>
              <a:rPr lang="en-US" baseline="0" dirty="0" smtClean="0"/>
              <a:t>Well, ECB isn’t the only way we can use AES. There are other algorithms we can use that will allow us to encrypt large files securely. One mode is called CBC and that is what I will focus on today. We’ll look at it in a bit more detail in a moment. </a:t>
            </a:r>
          </a:p>
          <a:p>
            <a:endParaRPr lang="en-US" baseline="0" dirty="0" smtClean="0"/>
          </a:p>
          <a:p>
            <a:r>
              <a:rPr lang="en-US" baseline="0" dirty="0" smtClean="0"/>
              <a:t>Also popular is counter mode. Counter mode involves encrypting incrementing values using the block cipher, rather than the plaintext itself, and then </a:t>
            </a:r>
            <a:r>
              <a:rPr lang="en-US" baseline="0" dirty="0" err="1" smtClean="0"/>
              <a:t>XORing</a:t>
            </a:r>
            <a:r>
              <a:rPr lang="en-US" baseline="0" dirty="0" smtClean="0"/>
              <a:t> the plain text with the result to encrypt it.</a:t>
            </a:r>
          </a:p>
          <a:p>
            <a:endParaRPr lang="en-US" baseline="0" dirty="0" smtClean="0"/>
          </a:p>
          <a:p>
            <a:r>
              <a:rPr lang="en-US" baseline="0" dirty="0" smtClean="0"/>
              <a:t>There are also Cipher Feedback and Output Feedback modes which are similar to CBC but do not require whole blocks.</a:t>
            </a:r>
          </a:p>
          <a:p>
            <a:endParaRPr lang="en-US" baseline="0" dirty="0" smtClean="0"/>
          </a:p>
          <a:p>
            <a:r>
              <a:rPr lang="en-US" baseline="0" dirty="0" smtClean="0"/>
              <a:t>Aside from ECB, which is trivial to implement, all of these algorithms are implemented in the crypto/cipher package.</a:t>
            </a:r>
          </a:p>
          <a:p>
            <a:endParaRPr lang="en-US" baseline="0" dirty="0" smtClean="0"/>
          </a:p>
          <a:p>
            <a:r>
              <a:rPr lang="en-US" baseline="0" dirty="0" smtClean="0"/>
              <a:t>So let’s try encrypting the gopher using AES in CBC mode this time. As you can see the result is much better, it now looks like noise.</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27</a:t>
            </a:fld>
            <a:endParaRPr lang="en-US" altLang="en-US"/>
          </a:p>
        </p:txBody>
      </p:sp>
    </p:spTree>
    <p:extLst>
      <p:ext uri="{BB962C8B-B14F-4D97-AF65-F5344CB8AC3E}">
        <p14:creationId xmlns:p14="http://schemas.microsoft.com/office/powerpoint/2010/main" val="187522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CBC mode look like. Well, firstly we now require an extra value, the initialization vector. Typically this would be a nonce (number used once) prepended unencrypted to the message. We XOR the iv with the plaintext and then encrypt the resultant value using AES. Then, for the next iteration we use the cipher text instead of the iv. </a:t>
            </a:r>
            <a:r>
              <a:rPr lang="en-US" baseline="0" dirty="0" err="1" smtClean="0"/>
              <a:t>XORing</a:t>
            </a:r>
            <a:r>
              <a:rPr lang="en-US" baseline="0" dirty="0" smtClean="0"/>
              <a:t> it with the plaintext and feeding it into AES. We does this again and again until we finish encrypting the message.</a:t>
            </a:r>
          </a:p>
          <a:p>
            <a:endParaRPr lang="en-US" baseline="0" dirty="0" smtClean="0"/>
          </a:p>
          <a:p>
            <a:r>
              <a:rPr lang="en-US" baseline="0" dirty="0" smtClean="0"/>
              <a:t>The Go code to do this is very simple. We just initialize our AES block cipher with a key and then use the block cipher and an iv to initialize our </a:t>
            </a:r>
            <a:r>
              <a:rPr lang="en-US" baseline="0" dirty="0" err="1" smtClean="0"/>
              <a:t>encrypter</a:t>
            </a:r>
            <a:r>
              <a:rPr lang="en-US" baseline="0" dirty="0" smtClean="0"/>
              <a:t>. We then call </a:t>
            </a:r>
            <a:r>
              <a:rPr lang="en-US" baseline="0" dirty="0" err="1" smtClean="0"/>
              <a:t>CryptBlocks</a:t>
            </a:r>
            <a:r>
              <a:rPr lang="en-US" baseline="0" dirty="0" smtClean="0"/>
              <a:t> to encrypt all our data. The source must be a whole number of blocks.</a:t>
            </a:r>
          </a:p>
          <a:p>
            <a:endParaRPr lang="en-US" baseline="0" dirty="0" smtClean="0"/>
          </a:p>
          <a:p>
            <a:r>
              <a:rPr lang="en-US" baseline="0" dirty="0" smtClean="0"/>
              <a:t>To decrypt data we need to XOR the </a:t>
            </a:r>
            <a:r>
              <a:rPr lang="en-US" baseline="0" dirty="0" err="1" smtClean="0"/>
              <a:t>ciphertext</a:t>
            </a:r>
            <a:r>
              <a:rPr lang="en-US" baseline="0" dirty="0" smtClean="0"/>
              <a:t> from the previous block, the iv for the first block, with the output of AES. The Go code is similar, aside from now we need to create a </a:t>
            </a:r>
            <a:r>
              <a:rPr lang="en-US" baseline="0" dirty="0" err="1" smtClean="0"/>
              <a:t>decrypter</a:t>
            </a:r>
            <a:r>
              <a:rPr lang="en-US" baseline="0" dirty="0" smtClean="0"/>
              <a:t>.</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28</a:t>
            </a:fld>
            <a:endParaRPr lang="en-US" altLang="en-US"/>
          </a:p>
        </p:txBody>
      </p:sp>
    </p:spTree>
    <p:extLst>
      <p:ext uri="{BB962C8B-B14F-4D97-AF65-F5344CB8AC3E}">
        <p14:creationId xmlns:p14="http://schemas.microsoft.com/office/powerpoint/2010/main" val="88444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we know the basics of how AES works, what features does z provide that can help us accelerate it? Z’s crypto instructions are part of a group called message security assist, which is implemented in a part of the processor called CPACF.</a:t>
            </a:r>
          </a:p>
          <a:p>
            <a:endParaRPr lang="en-US" baseline="0" dirty="0" smtClean="0"/>
          </a:p>
          <a:p>
            <a:r>
              <a:rPr lang="en-US" baseline="0" dirty="0" smtClean="0"/>
              <a:t>...</a:t>
            </a:r>
          </a:p>
          <a:p>
            <a:endParaRPr lang="en-US" baseline="0" dirty="0" smtClean="0"/>
          </a:p>
          <a:p>
            <a:r>
              <a:rPr lang="en-US" baseline="0" dirty="0" smtClean="0"/>
              <a:t>As well as these features, the CPACF can also communicate over a secure channel with crypto cards that can be used, for example, to avoid storing an unencrypted key in memory.</a:t>
            </a:r>
          </a:p>
          <a:p>
            <a:endParaRPr lang="en-US" baseline="0" dirty="0" smtClean="0"/>
          </a:p>
          <a:p>
            <a:r>
              <a:rPr lang="en-US" baseline="0" dirty="0" smtClean="0"/>
              <a:t>So how can we use these features to accelerate AES? Well, let’s start by accelerating a single block of AES, which is equivalent to a single block in ECB mode.</a:t>
            </a:r>
          </a:p>
        </p:txBody>
      </p:sp>
      <p:sp>
        <p:nvSpPr>
          <p:cNvPr id="4" name="Slide Number Placeholder 3"/>
          <p:cNvSpPr>
            <a:spLocks noGrp="1"/>
          </p:cNvSpPr>
          <p:nvPr>
            <p:ph type="sldNum" idx="10"/>
          </p:nvPr>
        </p:nvSpPr>
        <p:spPr/>
        <p:txBody>
          <a:bodyPr/>
          <a:lstStyle/>
          <a:p>
            <a:fld id="{E38D47F8-7156-47A1-96A0-4CA1FC0E0701}" type="slidenum">
              <a:rPr lang="en-US" altLang="en-US" smtClean="0"/>
              <a:pPr/>
              <a:t>29</a:t>
            </a:fld>
            <a:endParaRPr lang="en-US" altLang="en-US"/>
          </a:p>
        </p:txBody>
      </p:sp>
    </p:spTree>
    <p:extLst>
      <p:ext uri="{BB962C8B-B14F-4D97-AF65-F5344CB8AC3E}">
        <p14:creationId xmlns:p14="http://schemas.microsoft.com/office/powerpoint/2010/main" val="4289218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what the assembly looks like.</a:t>
            </a:r>
            <a:r>
              <a:rPr lang="en-CA" baseline="0" dirty="0" smtClean="0"/>
              <a:t> As you can see it’s fairly short and wraps the cipher message instruction, KM. KM implements the ECB mode. It takes a function code which tells KM what block cipher to use and whether to encrypt or decrypt the source.</a:t>
            </a:r>
          </a:p>
          <a:p>
            <a:endParaRPr lang="en-CA" baseline="0" dirty="0" smtClean="0"/>
          </a:p>
          <a:p>
            <a:r>
              <a:rPr lang="en-CA" baseline="0" dirty="0" smtClean="0"/>
              <a:t>Here you can see the codes we want to be able to use, the different numbers refer to the different key sizes. These codes encrypt and to decrypt we just need to add 128 to them. To implement the </a:t>
            </a:r>
            <a:r>
              <a:rPr lang="en-CA" baseline="0" dirty="0" err="1" smtClean="0"/>
              <a:t>cipher.Block</a:t>
            </a:r>
            <a:r>
              <a:rPr lang="en-CA" baseline="0" dirty="0" smtClean="0"/>
              <a:t> interface we need a </a:t>
            </a:r>
            <a:r>
              <a:rPr lang="en-CA" baseline="0" dirty="0" err="1" smtClean="0"/>
              <a:t>struct</a:t>
            </a:r>
            <a:r>
              <a:rPr lang="en-CA" baseline="0" dirty="0" smtClean="0"/>
              <a:t> with Encrypt and Decrypt functions. And the final piece of the puzzle: we need to modify </a:t>
            </a:r>
            <a:r>
              <a:rPr lang="en-CA" baseline="0" dirty="0" err="1" smtClean="0"/>
              <a:t>newCipher</a:t>
            </a:r>
            <a:r>
              <a:rPr lang="en-CA" baseline="0" dirty="0" smtClean="0"/>
              <a:t> to detect whether we can use the KM instruction and return a pointer to the </a:t>
            </a:r>
            <a:r>
              <a:rPr lang="en-CA" baseline="0" dirty="0" err="1" smtClean="0"/>
              <a:t>aesCipherAsm</a:t>
            </a:r>
            <a:r>
              <a:rPr lang="en-CA" baseline="0" dirty="0" smtClean="0"/>
              <a:t> </a:t>
            </a:r>
            <a:r>
              <a:rPr lang="en-CA" baseline="0" dirty="0" err="1" smtClean="0"/>
              <a:t>struct</a:t>
            </a:r>
            <a:r>
              <a:rPr lang="en-CA" baseline="0" dirty="0" smtClean="0"/>
              <a:t>.</a:t>
            </a:r>
          </a:p>
        </p:txBody>
      </p:sp>
      <p:sp>
        <p:nvSpPr>
          <p:cNvPr id="4" name="Slide Number Placeholder 3"/>
          <p:cNvSpPr>
            <a:spLocks noGrp="1"/>
          </p:cNvSpPr>
          <p:nvPr>
            <p:ph type="sldNum" idx="10"/>
          </p:nvPr>
        </p:nvSpPr>
        <p:spPr/>
        <p:txBody>
          <a:bodyPr/>
          <a:lstStyle/>
          <a:p>
            <a:fld id="{E38D47F8-7156-47A1-96A0-4CA1FC0E0701}" type="slidenum">
              <a:rPr lang="en-US" altLang="en-US" smtClean="0"/>
              <a:pPr/>
              <a:t>30</a:t>
            </a:fld>
            <a:endParaRPr lang="en-US" altLang="en-US"/>
          </a:p>
        </p:txBody>
      </p:sp>
    </p:spTree>
    <p:extLst>
      <p:ext uri="{BB962C8B-B14F-4D97-AF65-F5344CB8AC3E}">
        <p14:creationId xmlns:p14="http://schemas.microsoft.com/office/powerpoint/2010/main" val="3885480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works,</a:t>
            </a:r>
            <a:r>
              <a:rPr lang="en-US" baseline="0" dirty="0" smtClean="0"/>
              <a:t> but for CBC mode we have two issues. Firstly the mode itself is still in Go which </a:t>
            </a:r>
            <a:r>
              <a:rPr lang="en-US" baseline="0" dirty="0" err="1" smtClean="0"/>
              <a:t>isn</a:t>
            </a:r>
            <a:r>
              <a:rPr lang="fr-FR" baseline="0" dirty="0" smtClean="0"/>
              <a:t>’</a:t>
            </a:r>
            <a:r>
              <a:rPr lang="en-US" baseline="0" dirty="0" smtClean="0"/>
              <a:t>t as fast as the hardware. Secondly and most importantly there is quite a bit of overhead when calling the cipher message instructions. As we can see from this graph the instructions work best when given KBs of data. By restricting ourselves to single-block acceleration we are limiting ourselves to 100s MB/s. If we can figure out how to call the CBC instruction directly then we can get close to 3GB/s.</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31</a:t>
            </a:fld>
            <a:endParaRPr lang="en-US" altLang="en-US"/>
          </a:p>
        </p:txBody>
      </p:sp>
    </p:spTree>
    <p:extLst>
      <p:ext uri="{BB962C8B-B14F-4D97-AF65-F5344CB8AC3E}">
        <p14:creationId xmlns:p14="http://schemas.microsoft.com/office/powerpoint/2010/main" val="66678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do CBC. Well, the code is similar to what we did for the KM instruction however now we are calling the cipher message with chaining instruction (KMC) and we need to pass the instruction an initialization vector and a key. The instruction requires these be put these into a </a:t>
            </a:r>
            <a:r>
              <a:rPr lang="en-US" baseline="0" dirty="0" err="1" smtClean="0"/>
              <a:t>params</a:t>
            </a:r>
            <a:r>
              <a:rPr lang="en-US" baseline="0" dirty="0" smtClean="0"/>
              <a:t> </a:t>
            </a:r>
            <a:r>
              <a:rPr lang="en-US" baseline="0" dirty="0" err="1" smtClean="0"/>
              <a:t>struct</a:t>
            </a:r>
            <a:r>
              <a:rPr lang="en-US" baseline="0" dirty="0" smtClean="0"/>
              <a:t>, which we store on the stack.</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32</a:t>
            </a:fld>
            <a:endParaRPr lang="en-US" altLang="en-US"/>
          </a:p>
        </p:txBody>
      </p:sp>
    </p:spTree>
    <p:extLst>
      <p:ext uri="{BB962C8B-B14F-4D97-AF65-F5344CB8AC3E}">
        <p14:creationId xmlns:p14="http://schemas.microsoft.com/office/powerpoint/2010/main" val="270292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have our assembly. Now how do we call it? The AES package already contained some hints for how to go about this, there is code for GCM on amd64, so we borrowed the approach that the authors of that code used.</a:t>
            </a:r>
          </a:p>
          <a:p>
            <a:endParaRPr lang="en-US" baseline="0" dirty="0" smtClean="0"/>
          </a:p>
          <a:p>
            <a:r>
              <a:rPr lang="en-US" baseline="0" dirty="0" smtClean="0"/>
              <a:t>We add a method to our </a:t>
            </a:r>
            <a:r>
              <a:rPr lang="en-US" baseline="0" dirty="0" err="1" smtClean="0"/>
              <a:t>optimised</a:t>
            </a:r>
            <a:r>
              <a:rPr lang="en-US" baseline="0" dirty="0" smtClean="0"/>
              <a:t> single-block </a:t>
            </a:r>
            <a:r>
              <a:rPr lang="en-US" baseline="0" dirty="0" err="1" smtClean="0"/>
              <a:t>struct</a:t>
            </a:r>
            <a:r>
              <a:rPr lang="en-US" baseline="0" dirty="0" smtClean="0"/>
              <a:t> that allows it to promote itself to the two CBC implementations we need, </a:t>
            </a:r>
            <a:r>
              <a:rPr lang="en-US" baseline="0" dirty="0" err="1" smtClean="0"/>
              <a:t>NewCBCEncrypter</a:t>
            </a:r>
            <a:r>
              <a:rPr lang="en-US" baseline="0" dirty="0" smtClean="0"/>
              <a:t> and </a:t>
            </a:r>
            <a:r>
              <a:rPr lang="en-US" baseline="0" dirty="0" err="1" smtClean="0"/>
              <a:t>NewCBCDecrypter</a:t>
            </a:r>
            <a:r>
              <a:rPr lang="en-US" baseline="0" dirty="0" smtClean="0"/>
              <a:t>. We define a </a:t>
            </a:r>
            <a:r>
              <a:rPr lang="en-US" baseline="0" dirty="0" err="1" smtClean="0"/>
              <a:t>struct</a:t>
            </a:r>
            <a:r>
              <a:rPr lang="en-US" baseline="0" dirty="0" smtClean="0"/>
              <a:t> that contains the extra data we need to do CBC, the iv and also the function code. We need the function code because we determine whether the </a:t>
            </a:r>
            <a:r>
              <a:rPr lang="en-US" baseline="0" dirty="0" err="1" smtClean="0"/>
              <a:t>struct</a:t>
            </a:r>
            <a:r>
              <a:rPr lang="en-US" baseline="0" dirty="0" smtClean="0"/>
              <a:t> is an </a:t>
            </a:r>
            <a:r>
              <a:rPr lang="en-US" baseline="0" dirty="0" err="1" smtClean="0"/>
              <a:t>encrypter</a:t>
            </a:r>
            <a:r>
              <a:rPr lang="en-US" baseline="0" dirty="0" smtClean="0"/>
              <a:t> or a </a:t>
            </a:r>
            <a:r>
              <a:rPr lang="en-US" baseline="0" dirty="0" err="1" smtClean="0"/>
              <a:t>decrypter</a:t>
            </a:r>
            <a:r>
              <a:rPr lang="en-US" baseline="0" dirty="0" smtClean="0"/>
              <a:t> when it is created. Both use the same </a:t>
            </a:r>
            <a:r>
              <a:rPr lang="en-US" baseline="0" dirty="0" err="1" smtClean="0"/>
              <a:t>CryptBlocks</a:t>
            </a:r>
            <a:r>
              <a:rPr lang="en-US" baseline="0" dirty="0" smtClean="0"/>
              <a:t>.</a:t>
            </a:r>
          </a:p>
          <a:p>
            <a:endParaRPr lang="en-US" baseline="0" dirty="0" smtClean="0"/>
          </a:p>
          <a:p>
            <a:r>
              <a:rPr lang="en-US" baseline="0" dirty="0" smtClean="0"/>
              <a:t>So this is nice, but since we don’t export the </a:t>
            </a:r>
            <a:r>
              <a:rPr lang="en-US" baseline="0" dirty="0" err="1" smtClean="0"/>
              <a:t>aesCipherAsm</a:t>
            </a:r>
            <a:r>
              <a:rPr lang="en-US" baseline="0" dirty="0" smtClean="0"/>
              <a:t> </a:t>
            </a:r>
            <a:r>
              <a:rPr lang="en-US" baseline="0" dirty="0" err="1" smtClean="0"/>
              <a:t>struct</a:t>
            </a:r>
            <a:r>
              <a:rPr lang="en-US" baseline="0" dirty="0" smtClean="0"/>
              <a:t>, how do we call it? Well, we add two private interfaces to the cipher package, each containing one method, </a:t>
            </a:r>
            <a:r>
              <a:rPr lang="en-US" baseline="0" dirty="0" err="1" smtClean="0"/>
              <a:t>NewCBCEncrypter</a:t>
            </a:r>
            <a:r>
              <a:rPr lang="en-US" baseline="0" dirty="0" smtClean="0"/>
              <a:t> and </a:t>
            </a:r>
            <a:r>
              <a:rPr lang="en-US" baseline="0" dirty="0" err="1" smtClean="0"/>
              <a:t>NewCBCDecrypter</a:t>
            </a:r>
            <a:r>
              <a:rPr lang="en-US" baseline="0" dirty="0" smtClean="0"/>
              <a:t>. Then, in the </a:t>
            </a:r>
            <a:r>
              <a:rPr lang="en-US" baseline="0" dirty="0" err="1" smtClean="0"/>
              <a:t>NewCBC</a:t>
            </a:r>
            <a:r>
              <a:rPr lang="en-US" baseline="0" dirty="0" smtClean="0"/>
              <a:t> functions we do a type assertion to see if our Block interface can promote itself to a </a:t>
            </a:r>
            <a:r>
              <a:rPr lang="en-US" baseline="0" dirty="0" err="1" smtClean="0"/>
              <a:t>CBCEncrypter</a:t>
            </a:r>
            <a:r>
              <a:rPr lang="en-US" baseline="0" dirty="0" smtClean="0"/>
              <a:t> or </a:t>
            </a:r>
            <a:r>
              <a:rPr lang="en-US" baseline="0" dirty="0" err="1" smtClean="0"/>
              <a:t>decrypter</a:t>
            </a:r>
            <a:r>
              <a:rPr lang="en-US" baseline="0" dirty="0" smtClean="0"/>
              <a:t>.</a:t>
            </a:r>
          </a:p>
          <a:p>
            <a:endParaRPr lang="en-US" baseline="0" dirty="0" smtClean="0"/>
          </a:p>
          <a:p>
            <a:r>
              <a:rPr lang="en-US" baseline="0" dirty="0" smtClean="0"/>
              <a:t>So now when we call </a:t>
            </a:r>
            <a:r>
              <a:rPr lang="en-US" baseline="0" dirty="0" err="1" smtClean="0"/>
              <a:t>NewCBCEncrypter</a:t>
            </a:r>
            <a:r>
              <a:rPr lang="en-US" baseline="0" dirty="0" smtClean="0"/>
              <a:t> we will get back our optimized implementation.</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33</a:t>
            </a:fld>
            <a:endParaRPr lang="en-US" altLang="en-US"/>
          </a:p>
        </p:txBody>
      </p:sp>
    </p:spTree>
    <p:extLst>
      <p:ext uri="{BB962C8B-B14F-4D97-AF65-F5344CB8AC3E}">
        <p14:creationId xmlns:p14="http://schemas.microsoft.com/office/powerpoint/2010/main" val="12675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once I’d done all this work I submitted the code for code review. During the review Brad pointed out that one problem with implementing the private interface in a different package, which the amd64 GCM implementation also had, was that if something was changed in the cipher package it could break our optimization and we’d not know.</a:t>
            </a:r>
          </a:p>
          <a:p>
            <a:endParaRPr lang="en-US" baseline="0" dirty="0" smtClean="0"/>
          </a:p>
          <a:p>
            <a:r>
              <a:rPr lang="en-US" baseline="0" dirty="0" smtClean="0"/>
              <a:t>So how do we solve this. I couldn’t just add a type assertion and adding z-specific tests wouldn’t necessarily be picked up by people developing on other platforms.</a:t>
            </a:r>
          </a:p>
          <a:p>
            <a:endParaRPr lang="en-US" baseline="0" dirty="0" smtClean="0"/>
          </a:p>
          <a:p>
            <a:r>
              <a:rPr lang="en-US" baseline="0" dirty="0" smtClean="0"/>
              <a:t>The solution?</a:t>
            </a:r>
          </a:p>
          <a:p>
            <a:r>
              <a:rPr lang="en-US" baseline="0" dirty="0" smtClean="0"/>
              <a:t>Define a duplicate private interface in our local, </a:t>
            </a:r>
            <a:r>
              <a:rPr lang="en-US" baseline="0" dirty="0" err="1" smtClean="0"/>
              <a:t>aes</a:t>
            </a:r>
            <a:r>
              <a:rPr lang="en-US" baseline="0" dirty="0" smtClean="0"/>
              <a:t>, package.</a:t>
            </a:r>
          </a:p>
          <a:p>
            <a:r>
              <a:rPr lang="en-US" baseline="0" dirty="0" smtClean="0"/>
              <a:t>Assert that the optimized implementation fulfills the interface.</a:t>
            </a:r>
          </a:p>
          <a:p>
            <a:r>
              <a:rPr lang="en-US" baseline="0" dirty="0" smtClean="0"/>
              <a:t>Type furiously and create a mock implementation. Then write a test that calls into the cipher package and checks that our mock implementation is correctly promoted.</a:t>
            </a:r>
          </a:p>
          <a:p>
            <a:endParaRPr lang="en-US" baseline="0" dirty="0" smtClean="0"/>
          </a:p>
          <a:p>
            <a:r>
              <a:rPr lang="en-US" baseline="0" dirty="0" smtClean="0"/>
              <a:t>We also added some fallback tests to ensure that the Go code didn’t break.</a:t>
            </a:r>
          </a:p>
        </p:txBody>
      </p:sp>
      <p:sp>
        <p:nvSpPr>
          <p:cNvPr id="4" name="Slide Number Placeholder 3"/>
          <p:cNvSpPr>
            <a:spLocks noGrp="1"/>
          </p:cNvSpPr>
          <p:nvPr>
            <p:ph type="sldNum" idx="10"/>
          </p:nvPr>
        </p:nvSpPr>
        <p:spPr/>
        <p:txBody>
          <a:bodyPr/>
          <a:lstStyle/>
          <a:p>
            <a:fld id="{E38D47F8-7156-47A1-96A0-4CA1FC0E0701}" type="slidenum">
              <a:rPr lang="en-US" altLang="en-US" smtClean="0"/>
              <a:pPr/>
              <a:t>34</a:t>
            </a:fld>
            <a:endParaRPr lang="en-US" altLang="en-US"/>
          </a:p>
        </p:txBody>
      </p:sp>
    </p:spTree>
    <p:extLst>
      <p:ext uri="{BB962C8B-B14F-4D97-AF65-F5344CB8AC3E}">
        <p14:creationId xmlns:p14="http://schemas.microsoft.com/office/powerpoint/2010/main" val="341646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after this work,</a:t>
            </a:r>
            <a:r>
              <a:rPr lang="en-US" baseline="0" dirty="0" smtClean="0"/>
              <a:t> what sort of performance did we see. Well as you can see we get a reasonable boost by moving to single-block AES, 3X or so, but then at larger data sizes especially we see quite a dramatic improvement in performance by letting CPACF do all the work. </a:t>
            </a:r>
            <a:endParaRPr lang="en-US" dirty="0"/>
          </a:p>
        </p:txBody>
      </p:sp>
      <p:sp>
        <p:nvSpPr>
          <p:cNvPr id="4" name="Slide Number Placeholder 3"/>
          <p:cNvSpPr>
            <a:spLocks noGrp="1"/>
          </p:cNvSpPr>
          <p:nvPr>
            <p:ph type="sldNum" idx="10"/>
          </p:nvPr>
        </p:nvSpPr>
        <p:spPr/>
        <p:txBody>
          <a:bodyPr/>
          <a:lstStyle/>
          <a:p>
            <a:fld id="{E38D47F8-7156-47A1-96A0-4CA1FC0E0701}" type="slidenum">
              <a:rPr lang="en-US" altLang="en-US" smtClean="0"/>
              <a:pPr/>
              <a:t>35</a:t>
            </a:fld>
            <a:endParaRPr lang="en-US" altLang="en-US"/>
          </a:p>
        </p:txBody>
      </p:sp>
    </p:spTree>
    <p:extLst>
      <p:ext uri="{BB962C8B-B14F-4D97-AF65-F5344CB8AC3E}">
        <p14:creationId xmlns:p14="http://schemas.microsoft.com/office/powerpoint/2010/main" val="39386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dirty="0" smtClean="0"/>
          </a:p>
        </p:txBody>
      </p:sp>
      <p:sp>
        <p:nvSpPr>
          <p:cNvPr id="4" name="Slide Number Placeholder 3"/>
          <p:cNvSpPr>
            <a:spLocks noGrp="1"/>
          </p:cNvSpPr>
          <p:nvPr>
            <p:ph type="sldNum" sz="quarter" idx="10"/>
          </p:nvPr>
        </p:nvSpPr>
        <p:spPr/>
        <p:txBody>
          <a:bodyPr/>
          <a:lstStyle/>
          <a:p>
            <a:fld id="{45C8F735-2258-884A-BAD8-BB4BE87DECB7}" type="slidenum">
              <a:rPr lang="en-US" smtClean="0"/>
              <a:pPr/>
              <a:t>7</a:t>
            </a:fld>
            <a:endParaRPr lang="en-US"/>
          </a:p>
        </p:txBody>
      </p:sp>
    </p:spTree>
    <p:extLst>
      <p:ext uri="{BB962C8B-B14F-4D97-AF65-F5344CB8AC3E}">
        <p14:creationId xmlns:p14="http://schemas.microsoft.com/office/powerpoint/2010/main" val="4112267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there is more work ongoing here. We now have a P256 implementation that has been developed by Vlad with help from Jonathan (and me).  It’s still a work in progress but is available on GitHub and makes heavy use of the SIMD features made available </a:t>
            </a:r>
          </a:p>
          <a:p>
            <a:endParaRPr lang="en-US" baseline="0" dirty="0" smtClean="0"/>
          </a:p>
          <a:p>
            <a:r>
              <a:rPr lang="en-US" baseline="0" dirty="0" smtClean="0"/>
              <a:t>We would also like to put together a GCM-AES implementation using the CTR and GHASH capabilities on z. There isn’t currently a timetable for it and it will be a bit more complex than the code I’ve shown here today, but it would help round out the functionality.</a:t>
            </a:r>
          </a:p>
          <a:p>
            <a:endParaRPr lang="en-US" baseline="0" dirty="0" smtClean="0"/>
          </a:p>
          <a:p>
            <a:r>
              <a:rPr lang="en-US" baseline="0" dirty="0" smtClean="0"/>
              <a:t>Finally I’d like to extend my thanks to the Go team for all their help, especially the sometimes laborious task of reviewing the code.</a:t>
            </a:r>
          </a:p>
        </p:txBody>
      </p:sp>
      <p:sp>
        <p:nvSpPr>
          <p:cNvPr id="4" name="Slide Number Placeholder 3"/>
          <p:cNvSpPr>
            <a:spLocks noGrp="1"/>
          </p:cNvSpPr>
          <p:nvPr>
            <p:ph type="sldNum" idx="10"/>
          </p:nvPr>
        </p:nvSpPr>
        <p:spPr/>
        <p:txBody>
          <a:bodyPr/>
          <a:lstStyle/>
          <a:p>
            <a:fld id="{E38D47F8-7156-47A1-96A0-4CA1FC0E0701}" type="slidenum">
              <a:rPr lang="en-US" altLang="en-US" smtClean="0"/>
              <a:pPr/>
              <a:t>36</a:t>
            </a:fld>
            <a:endParaRPr lang="en-US" altLang="en-US"/>
          </a:p>
        </p:txBody>
      </p:sp>
    </p:spTree>
    <p:extLst>
      <p:ext uri="{BB962C8B-B14F-4D97-AF65-F5344CB8AC3E}">
        <p14:creationId xmlns:p14="http://schemas.microsoft.com/office/powerpoint/2010/main" val="339742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8</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8</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342055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10</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10</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309426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11</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11</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355938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12</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12</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393875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13</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13</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292805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14</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14</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112985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B826D5C9-389D-400C-BBDF-1B29F05BD885}" type="slidenum">
              <a:rPr lang="en-US" altLang="en-US"/>
              <a:pPr/>
              <a:t>23</a:t>
            </a:fld>
            <a:endParaRPr lang="en-US" altLang="en-US"/>
          </a:p>
        </p:txBody>
      </p:sp>
      <p:sp>
        <p:nvSpPr>
          <p:cNvPr id="61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p>
            <a:pPr marL="215900" indent="-214313" eaLnBrk="1" hangingPunct="1">
              <a:lnSpc>
                <a:spcPct val="102000"/>
              </a:lnSpc>
              <a:spcBef>
                <a:spcPct val="0"/>
              </a:spcBef>
              <a:tabLst>
                <a:tab pos="723900" algn="l"/>
                <a:tab pos="1447800" algn="l"/>
                <a:tab pos="2171700" algn="l"/>
                <a:tab pos="2895600" algn="l"/>
                <a:tab pos="3619500" algn="l"/>
                <a:tab pos="4343400" algn="l"/>
                <a:tab pos="5067300" algn="l"/>
              </a:tabLst>
            </a:pPr>
            <a:endParaRPr lang="en-US" altLang="en-US" sz="1800" dirty="0">
              <a:latin typeface="Calibri" charset="0"/>
              <a:ea typeface="ヒラギノ角ゴ Pro W3" charset="0"/>
              <a:cs typeface="ヒラギノ角ゴ Pro W3" charset="0"/>
            </a:endParaRPr>
          </a:p>
        </p:txBody>
      </p:sp>
      <p:sp>
        <p:nvSpPr>
          <p:cNvPr id="614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nchor="b"/>
          <a:lstStyle>
            <a:lvl1pPr>
              <a:tabLst>
                <a:tab pos="723900" algn="l"/>
                <a:tab pos="1447800" algn="l"/>
                <a:tab pos="2171700" algn="l"/>
                <a:tab pos="28956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rgbClr val="000000"/>
                </a:solidFill>
                <a:latin typeface="Arial" charset="0"/>
                <a:ea typeface="MS Gothic" charset="0"/>
                <a:cs typeface="MS Gothic" charset="0"/>
              </a:defRPr>
            </a:lvl9pPr>
          </a:lstStyle>
          <a:p>
            <a:pPr algn="r">
              <a:lnSpc>
                <a:spcPct val="102000"/>
              </a:lnSpc>
            </a:pPr>
            <a:fld id="{19B277D4-9677-4B1E-AB0A-6E81788BF16A}" type="slidenum">
              <a:rPr lang="en-US" altLang="en-US" sz="1200">
                <a:latin typeface="Calibri" charset="0"/>
                <a:ea typeface="ヒラギノ角ゴ Pro W3" charset="0"/>
                <a:cs typeface="ヒラギノ角ゴ Pro W3" charset="0"/>
              </a:rPr>
              <a:pPr algn="r">
                <a:lnSpc>
                  <a:spcPct val="102000"/>
                </a:lnSpc>
              </a:pPr>
              <a:t>23</a:t>
            </a:fld>
            <a:endParaRPr lang="en-US" altLang="en-US" sz="1200">
              <a:latin typeface="Calibri" charset="0"/>
              <a:ea typeface="ヒラギノ角ゴ Pro W3" charset="0"/>
              <a:cs typeface="ヒラギノ角ゴ Pro W3" charset="0"/>
            </a:endParaRPr>
          </a:p>
        </p:txBody>
      </p:sp>
    </p:spTree>
    <p:extLst>
      <p:ext uri="{BB962C8B-B14F-4D97-AF65-F5344CB8AC3E}">
        <p14:creationId xmlns:p14="http://schemas.microsoft.com/office/powerpoint/2010/main" val="135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AA0510E-6182-425B-A92F-A1813748FA04}" type="datetimeFigureOut">
              <a:rPr lang="en-US"/>
              <a:pPr>
                <a:defRPr/>
              </a:pPr>
              <a:t>7/12/2016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203868-3EA2-4CDC-BCF8-B14C8E634A3D}" type="slidenum">
              <a:rPr lang="en-US"/>
              <a:pPr>
                <a:defRPr/>
              </a:pPr>
              <a:t>‹#›</a:t>
            </a:fld>
            <a:endParaRPr lang="en-US"/>
          </a:p>
        </p:txBody>
      </p:sp>
    </p:spTree>
    <p:extLst>
      <p:ext uri="{BB962C8B-B14F-4D97-AF65-F5344CB8AC3E}">
        <p14:creationId xmlns:p14="http://schemas.microsoft.com/office/powerpoint/2010/main" val="1609321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56BF82-6E18-40D5-A5F9-606467E81257}" type="datetimeFigureOut">
              <a:rPr lang="en-US"/>
              <a:pPr>
                <a:defRPr/>
              </a:pPr>
              <a:t>7/12/2016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B81AA0-A023-46D6-A407-5A7EFE3C5CDA}" type="slidenum">
              <a:rPr lang="en-US"/>
              <a:pPr>
                <a:defRPr/>
              </a:pPr>
              <a:t>‹#›</a:t>
            </a:fld>
            <a:endParaRPr lang="en-US"/>
          </a:p>
        </p:txBody>
      </p:sp>
    </p:spTree>
    <p:extLst>
      <p:ext uri="{BB962C8B-B14F-4D97-AF65-F5344CB8AC3E}">
        <p14:creationId xmlns:p14="http://schemas.microsoft.com/office/powerpoint/2010/main" val="166078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0CD53F7-E7EC-4969-B07B-8F8406D819C4}" type="datetimeFigureOut">
              <a:rPr lang="en-US"/>
              <a:pPr>
                <a:defRPr/>
              </a:pPr>
              <a:t>7/12/2016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2EAB9A-C9C5-414D-A80D-4B9442B19A3F}" type="slidenum">
              <a:rPr lang="en-US"/>
              <a:pPr>
                <a:defRPr/>
              </a:pPr>
              <a:t>‹#›</a:t>
            </a:fld>
            <a:endParaRPr lang="en-US"/>
          </a:p>
        </p:txBody>
      </p:sp>
    </p:spTree>
    <p:extLst>
      <p:ext uri="{BB962C8B-B14F-4D97-AF65-F5344CB8AC3E}">
        <p14:creationId xmlns:p14="http://schemas.microsoft.com/office/powerpoint/2010/main" val="170036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EA79E02-CC7C-400C-864F-A0FA66DBA8F2}" type="datetimeFigureOut">
              <a:rPr lang="en-US"/>
              <a:pPr>
                <a:defRPr/>
              </a:pPr>
              <a:t>7/12/2016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AB58E9-DC57-44BB-9722-79D13DEFB306}" type="slidenum">
              <a:rPr lang="en-US"/>
              <a:pPr>
                <a:defRPr/>
              </a:pPr>
              <a:t>‹#›</a:t>
            </a:fld>
            <a:endParaRPr lang="en-US"/>
          </a:p>
        </p:txBody>
      </p:sp>
    </p:spTree>
    <p:extLst>
      <p:ext uri="{BB962C8B-B14F-4D97-AF65-F5344CB8AC3E}">
        <p14:creationId xmlns:p14="http://schemas.microsoft.com/office/powerpoint/2010/main" val="394961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B6493D6-0E26-406E-8299-7853050AA033}" type="datetimeFigureOut">
              <a:rPr lang="en-US"/>
              <a:pPr>
                <a:defRPr/>
              </a:pPr>
              <a:t>7/12/2016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A188E0-0FA2-44FB-B708-30EE01A55C34}" type="slidenum">
              <a:rPr lang="en-US"/>
              <a:pPr>
                <a:defRPr/>
              </a:pPr>
              <a:t>‹#›</a:t>
            </a:fld>
            <a:endParaRPr lang="en-US"/>
          </a:p>
        </p:txBody>
      </p:sp>
    </p:spTree>
    <p:extLst>
      <p:ext uri="{BB962C8B-B14F-4D97-AF65-F5344CB8AC3E}">
        <p14:creationId xmlns:p14="http://schemas.microsoft.com/office/powerpoint/2010/main" val="375821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C5B1DDF-C0B8-4D1C-AA24-68F7FDBF86E4}" type="datetimeFigureOut">
              <a:rPr lang="en-US"/>
              <a:pPr>
                <a:defRPr/>
              </a:pPr>
              <a:t>7/12/2016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29D755-AE22-4211-AF23-8BBDA7BC3349}" type="slidenum">
              <a:rPr lang="en-US"/>
              <a:pPr>
                <a:defRPr/>
              </a:pPr>
              <a:t>‹#›</a:t>
            </a:fld>
            <a:endParaRPr lang="en-US"/>
          </a:p>
        </p:txBody>
      </p:sp>
    </p:spTree>
    <p:extLst>
      <p:ext uri="{BB962C8B-B14F-4D97-AF65-F5344CB8AC3E}">
        <p14:creationId xmlns:p14="http://schemas.microsoft.com/office/powerpoint/2010/main" val="385409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F0DFDCB-A3D6-468D-B3D0-C4F12E4EE6ED}" type="datetimeFigureOut">
              <a:rPr lang="en-US"/>
              <a:pPr>
                <a:defRPr/>
              </a:pPr>
              <a:t>7/12/2016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85F75F9-C856-4A39-80B7-11D26D2EB05C}" type="slidenum">
              <a:rPr lang="en-US"/>
              <a:pPr>
                <a:defRPr/>
              </a:pPr>
              <a:t>‹#›</a:t>
            </a:fld>
            <a:endParaRPr lang="en-US"/>
          </a:p>
        </p:txBody>
      </p:sp>
    </p:spTree>
    <p:extLst>
      <p:ext uri="{BB962C8B-B14F-4D97-AF65-F5344CB8AC3E}">
        <p14:creationId xmlns:p14="http://schemas.microsoft.com/office/powerpoint/2010/main" val="3623089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771F208-DA4E-464E-A109-E58408EF7C1A}" type="datetimeFigureOut">
              <a:rPr lang="en-US"/>
              <a:pPr>
                <a:defRPr/>
              </a:pPr>
              <a:t>7/12/2016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CB5935C-093E-459E-AA29-4BC584F3ABE9}" type="slidenum">
              <a:rPr lang="en-US"/>
              <a:pPr>
                <a:defRPr/>
              </a:pPr>
              <a:t>‹#›</a:t>
            </a:fld>
            <a:endParaRPr lang="en-US"/>
          </a:p>
        </p:txBody>
      </p:sp>
    </p:spTree>
    <p:extLst>
      <p:ext uri="{BB962C8B-B14F-4D97-AF65-F5344CB8AC3E}">
        <p14:creationId xmlns:p14="http://schemas.microsoft.com/office/powerpoint/2010/main" val="56394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68F1BE-B0D6-4DAA-9029-10F1884E850E}" type="datetimeFigureOut">
              <a:rPr lang="en-US"/>
              <a:pPr>
                <a:defRPr/>
              </a:pPr>
              <a:t>7/12/2016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1F54E02-1827-4AD8-BCA7-3669D6FF4F9B}" type="slidenum">
              <a:rPr lang="en-US"/>
              <a:pPr>
                <a:defRPr/>
              </a:pPr>
              <a:t>‹#›</a:t>
            </a:fld>
            <a:endParaRPr lang="en-US"/>
          </a:p>
        </p:txBody>
      </p:sp>
    </p:spTree>
    <p:extLst>
      <p:ext uri="{BB962C8B-B14F-4D97-AF65-F5344CB8AC3E}">
        <p14:creationId xmlns:p14="http://schemas.microsoft.com/office/powerpoint/2010/main" val="252511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2EB353E-65D7-40D9-B704-C4977E17C29F}" type="datetimeFigureOut">
              <a:rPr lang="en-US"/>
              <a:pPr>
                <a:defRPr/>
              </a:pPr>
              <a:t>7/12/2016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1A04A6-77B4-4DA5-BFFA-0B10A4D32881}" type="slidenum">
              <a:rPr lang="en-US"/>
              <a:pPr>
                <a:defRPr/>
              </a:pPr>
              <a:t>‹#›</a:t>
            </a:fld>
            <a:endParaRPr lang="en-US"/>
          </a:p>
        </p:txBody>
      </p:sp>
    </p:spTree>
    <p:extLst>
      <p:ext uri="{BB962C8B-B14F-4D97-AF65-F5344CB8AC3E}">
        <p14:creationId xmlns:p14="http://schemas.microsoft.com/office/powerpoint/2010/main" val="10919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68CE46-8EA0-48F7-B7BD-EF0265F790B1}" type="datetimeFigureOut">
              <a:rPr lang="en-US"/>
              <a:pPr>
                <a:defRPr/>
              </a:pPr>
              <a:t>7/12/2016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F9AEF26-4575-4722-9467-36BA0F4B3C79}" type="slidenum">
              <a:rPr lang="en-US"/>
              <a:pPr>
                <a:defRPr/>
              </a:pPr>
              <a:t>‹#›</a:t>
            </a:fld>
            <a:endParaRPr lang="en-US"/>
          </a:p>
        </p:txBody>
      </p:sp>
    </p:spTree>
    <p:extLst>
      <p:ext uri="{BB962C8B-B14F-4D97-AF65-F5344CB8AC3E}">
        <p14:creationId xmlns:p14="http://schemas.microsoft.com/office/powerpoint/2010/main" val="376060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09876B42-2EC7-4233-B0C9-D5010D391216}" type="datetimeFigureOut">
              <a:rPr lang="en-US"/>
              <a:pPr>
                <a:defRPr/>
              </a:pPr>
              <a:t>7/12/2016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6BF4173-7B3D-4BDC-9630-768F8CF42A30}" type="slidenum">
              <a:rPr lang="en-US"/>
              <a:pPr>
                <a:defRPr/>
              </a:pPr>
              <a:t>‹#›</a:t>
            </a:fld>
            <a:endParaRPr lang="en-US"/>
          </a:p>
        </p:txBody>
      </p:sp>
      <p:pic>
        <p:nvPicPr>
          <p:cNvPr id="7" name="Picture 6"/>
          <p:cNvPicPr>
            <a:picLocks noChangeAspect="1"/>
          </p:cNvPicPr>
          <p:nvPr userDrawn="1"/>
        </p:nvPicPr>
        <p:blipFill>
          <a:blip r:embed="rId13"/>
          <a:stretch>
            <a:fillRect/>
          </a:stretch>
        </p:blipFill>
        <p:spPr>
          <a:xfrm>
            <a:off x="0" y="0"/>
            <a:ext cx="12191999" cy="6857999"/>
          </a:xfrm>
          <a:prstGeom prst="rect">
            <a:avLst/>
          </a:prstGeom>
        </p:spPr>
      </p:pic>
      <p:pic>
        <p:nvPicPr>
          <p:cNvPr id="8"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 y="274638"/>
            <a:ext cx="58737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 name="Straight Connector 8"/>
          <p:cNvCxnSpPr/>
          <p:nvPr userDrawn="1"/>
        </p:nvCxnSpPr>
        <p:spPr>
          <a:xfrm>
            <a:off x="4857293" y="6517843"/>
            <a:ext cx="3303219" cy="2446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8160512" y="6671462"/>
            <a:ext cx="778662" cy="9103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2" descr="http://powerhawke.com/wp-content/uploads/2014/02/IBM.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96386" y="185738"/>
            <a:ext cx="1114827" cy="49611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0.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47" Type="http://schemas.openxmlformats.org/officeDocument/2006/relationships/image" Target="../media/image53.png"/><Relationship Id="rId50" Type="http://schemas.openxmlformats.org/officeDocument/2006/relationships/image" Target="../media/image56.png"/><Relationship Id="rId55" Type="http://schemas.openxmlformats.org/officeDocument/2006/relationships/image" Target="../media/image61.png"/><Relationship Id="rId63" Type="http://schemas.openxmlformats.org/officeDocument/2006/relationships/image" Target="../media/image69.png"/><Relationship Id="rId68" Type="http://schemas.openxmlformats.org/officeDocument/2006/relationships/image" Target="../media/image74.png"/><Relationship Id="rId7" Type="http://schemas.openxmlformats.org/officeDocument/2006/relationships/image" Target="../media/image13.png"/><Relationship Id="rId71" Type="http://schemas.openxmlformats.org/officeDocument/2006/relationships/image" Target="../media/image77.png"/><Relationship Id="rId2" Type="http://schemas.openxmlformats.org/officeDocument/2006/relationships/notesSlide" Target="../notesSlides/notesSlide1.xml"/><Relationship Id="rId16" Type="http://schemas.openxmlformats.org/officeDocument/2006/relationships/image" Target="../media/image22.png"/><Relationship Id="rId29" Type="http://schemas.openxmlformats.org/officeDocument/2006/relationships/image" Target="../media/image35.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image" Target="../media/image64.png"/><Relationship Id="rId66" Type="http://schemas.openxmlformats.org/officeDocument/2006/relationships/image" Target="../media/image72.png"/><Relationship Id="rId74" Type="http://schemas.openxmlformats.org/officeDocument/2006/relationships/image" Target="../media/image8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png"/><Relationship Id="rId57" Type="http://schemas.openxmlformats.org/officeDocument/2006/relationships/image" Target="../media/image63.png"/><Relationship Id="rId61" Type="http://schemas.openxmlformats.org/officeDocument/2006/relationships/image" Target="../media/image67.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png"/><Relationship Id="rId52" Type="http://schemas.openxmlformats.org/officeDocument/2006/relationships/image" Target="../media/image58.png"/><Relationship Id="rId60" Type="http://schemas.openxmlformats.org/officeDocument/2006/relationships/image" Target="../media/image66.png"/><Relationship Id="rId65" Type="http://schemas.openxmlformats.org/officeDocument/2006/relationships/image" Target="../media/image71.png"/><Relationship Id="rId73" Type="http://schemas.openxmlformats.org/officeDocument/2006/relationships/image" Target="../media/image79.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70.png"/><Relationship Id="rId69" Type="http://schemas.openxmlformats.org/officeDocument/2006/relationships/image" Target="../media/image75.png"/><Relationship Id="rId8" Type="http://schemas.openxmlformats.org/officeDocument/2006/relationships/image" Target="../media/image14.png"/><Relationship Id="rId51" Type="http://schemas.openxmlformats.org/officeDocument/2006/relationships/image" Target="../media/image57.png"/><Relationship Id="rId72" Type="http://schemas.openxmlformats.org/officeDocument/2006/relationships/image" Target="../media/image78.png"/><Relationship Id="rId3"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jpeg"/><Relationship Id="rId46" Type="http://schemas.openxmlformats.org/officeDocument/2006/relationships/image" Target="../media/image52.png"/><Relationship Id="rId59" Type="http://schemas.openxmlformats.org/officeDocument/2006/relationships/image" Target="../media/image65.png"/><Relationship Id="rId67" Type="http://schemas.openxmlformats.org/officeDocument/2006/relationships/image" Target="../media/image73.png"/><Relationship Id="rId20" Type="http://schemas.openxmlformats.org/officeDocument/2006/relationships/image" Target="../media/image26.png"/><Relationship Id="rId41" Type="http://schemas.openxmlformats.org/officeDocument/2006/relationships/image" Target="../media/image47.png"/><Relationship Id="rId54" Type="http://schemas.openxmlformats.org/officeDocument/2006/relationships/image" Target="../media/image60.png"/><Relationship Id="rId62" Type="http://schemas.openxmlformats.org/officeDocument/2006/relationships/image" Target="../media/image68.png"/><Relationship Id="rId70" Type="http://schemas.openxmlformats.org/officeDocument/2006/relationships/image" Target="../media/image76.png"/><Relationship Id="rId75" Type="http://schemas.openxmlformats.org/officeDocument/2006/relationships/image" Target="../media/image81.jpeg"/><Relationship Id="rId1" Type="http://schemas.openxmlformats.org/officeDocument/2006/relationships/slideLayout" Target="../slideLayouts/slideLayout6.xml"/><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
            <a:ext cx="12192000" cy="6869430"/>
          </a:xfrm>
          <a:prstGeom prst="rect">
            <a:avLst/>
          </a:prstGeom>
        </p:spPr>
      </p:pic>
      <p:sp>
        <p:nvSpPr>
          <p:cNvPr id="8" name="Rectangle 2"/>
          <p:cNvSpPr txBox="1">
            <a:spLocks noChangeArrowheads="1"/>
          </p:cNvSpPr>
          <p:nvPr/>
        </p:nvSpPr>
        <p:spPr>
          <a:xfrm>
            <a:off x="442608" y="2407596"/>
            <a:ext cx="7086600" cy="419100"/>
          </a:xfrm>
          <a:prstGeom prst="rect">
            <a:avLst/>
          </a:prstGeo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hangingPunct="1">
              <a:tabLst>
                <a:tab pos="723900" algn="l"/>
                <a:tab pos="1447800" algn="l"/>
                <a:tab pos="2171700" algn="l"/>
                <a:tab pos="2895600" algn="l"/>
                <a:tab pos="3619500" algn="l"/>
                <a:tab pos="4343400" algn="l"/>
                <a:tab pos="5067300" algn="l"/>
                <a:tab pos="5791200" algn="l"/>
              </a:tabLst>
            </a:pPr>
            <a:r>
              <a:rPr lang="en-US" altLang="en-US" sz="6000" b="1" kern="0" dirty="0" smtClean="0">
                <a:solidFill>
                  <a:srgbClr val="0070C0"/>
                </a:solidFill>
                <a:latin typeface="+mn-lt"/>
              </a:rPr>
              <a:t>Go</a:t>
            </a:r>
            <a:r>
              <a:rPr lang="en-US" altLang="en-US" sz="6000" b="1" kern="0" dirty="0" smtClean="0">
                <a:solidFill>
                  <a:srgbClr val="0070C0"/>
                </a:solidFill>
              </a:rPr>
              <a:t> for </a:t>
            </a:r>
            <a:r>
              <a:rPr lang="en-US" altLang="en-US" sz="6000" b="1" kern="0" dirty="0" smtClean="0">
                <a:solidFill>
                  <a:srgbClr val="005A9E"/>
                </a:solidFill>
              </a:rPr>
              <a:t>Linux</a:t>
            </a:r>
            <a:r>
              <a:rPr lang="en-US" altLang="en-US" sz="6000" b="1" kern="0" dirty="0" smtClean="0">
                <a:solidFill>
                  <a:srgbClr val="0070C0"/>
                </a:solidFill>
              </a:rPr>
              <a:t> on z</a:t>
            </a:r>
            <a:endParaRPr lang="en-US" altLang="en-US" sz="6000" b="1" kern="0" dirty="0">
              <a:solidFill>
                <a:srgbClr val="0070C0"/>
              </a:solidFill>
            </a:endParaRPr>
          </a:p>
        </p:txBody>
      </p:sp>
      <p:sp>
        <p:nvSpPr>
          <p:cNvPr id="9" name="Rectangle 2"/>
          <p:cNvSpPr txBox="1">
            <a:spLocks noChangeArrowheads="1"/>
          </p:cNvSpPr>
          <p:nvPr/>
        </p:nvSpPr>
        <p:spPr>
          <a:xfrm>
            <a:off x="8153400" y="4038600"/>
            <a:ext cx="3589020" cy="419100"/>
          </a:xfrm>
          <a:prstGeom prst="rect">
            <a:avLst/>
          </a:prstGeo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hangingPunct="1">
              <a:tabLst>
                <a:tab pos="723900" algn="l"/>
                <a:tab pos="1447800" algn="l"/>
                <a:tab pos="2171700" algn="l"/>
                <a:tab pos="2895600" algn="l"/>
                <a:tab pos="3619500" algn="l"/>
                <a:tab pos="4343400" algn="l"/>
                <a:tab pos="5067300" algn="l"/>
                <a:tab pos="5791200" algn="l"/>
              </a:tabLst>
            </a:pPr>
            <a:r>
              <a:rPr lang="en-US" altLang="en-US" sz="3200" b="1" kern="0" dirty="0">
                <a:solidFill>
                  <a:srgbClr val="005A9E"/>
                </a:solidFill>
                <a:latin typeface="+mn-lt"/>
              </a:rPr>
              <a:t>Bill O’Farrell</a:t>
            </a:r>
          </a:p>
          <a:p>
            <a:pPr hangingPunct="1">
              <a:tabLst>
                <a:tab pos="723900" algn="l"/>
                <a:tab pos="1447800" algn="l"/>
                <a:tab pos="2171700" algn="l"/>
                <a:tab pos="2895600" algn="l"/>
                <a:tab pos="3619500" algn="l"/>
                <a:tab pos="4343400" algn="l"/>
                <a:tab pos="5067300" algn="l"/>
                <a:tab pos="5791200" algn="l"/>
              </a:tabLst>
            </a:pPr>
            <a:r>
              <a:rPr lang="en-US" altLang="en-US" sz="3200" b="1" kern="0" dirty="0">
                <a:solidFill>
                  <a:srgbClr val="005A9E"/>
                </a:solidFill>
                <a:latin typeface="+mn-lt"/>
              </a:rPr>
              <a:t>Michael </a:t>
            </a:r>
            <a:r>
              <a:rPr lang="en-US" altLang="en-US" sz="3200" b="1" kern="0" dirty="0" err="1">
                <a:solidFill>
                  <a:srgbClr val="005A9E"/>
                </a:solidFill>
                <a:latin typeface="+mn-lt"/>
              </a:rPr>
              <a:t>Munday</a:t>
            </a:r>
            <a:endParaRPr lang="en-US" altLang="en-US" sz="3200" b="1" kern="0" dirty="0">
              <a:solidFill>
                <a:srgbClr val="005A9E"/>
              </a:solidFill>
              <a:latin typeface="+mn-lt"/>
            </a:endParaRPr>
          </a:p>
        </p:txBody>
      </p:sp>
      <p:pic>
        <p:nvPicPr>
          <p:cNvPr id="10"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3833" r="31859" b="22638"/>
          <a:stretch/>
        </p:blipFill>
        <p:spPr bwMode="auto">
          <a:xfrm>
            <a:off x="9525000" y="304800"/>
            <a:ext cx="650631" cy="687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74874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2700338" y="338138"/>
            <a:ext cx="6191250"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a:solidFill>
                  <a:srgbClr val="EA7C1E"/>
                </a:solidFill>
                <a:latin typeface="+mn-lt"/>
              </a:rPr>
              <a:t>How we </a:t>
            </a:r>
            <a:r>
              <a:rPr lang="en-US" altLang="en-US" sz="2800" b="1" dirty="0" smtClean="0">
                <a:solidFill>
                  <a:srgbClr val="EA7C1E"/>
                </a:solidFill>
                <a:latin typeface="+mn-lt"/>
              </a:rPr>
              <a:t>began…</a:t>
            </a:r>
            <a:endParaRPr lang="en-US" altLang="en-US" sz="2800" b="1" dirty="0">
              <a:solidFill>
                <a:srgbClr val="EA7C1E"/>
              </a:solidFill>
              <a:latin typeface="+mn-lt"/>
            </a:endParaRPr>
          </a:p>
        </p:txBody>
      </p:sp>
      <p:sp>
        <p:nvSpPr>
          <p:cNvPr id="4100" name="Text Box 4"/>
          <p:cNvSpPr txBox="1">
            <a:spLocks noChangeArrowheads="1"/>
          </p:cNvSpPr>
          <p:nvPr/>
        </p:nvSpPr>
        <p:spPr bwMode="auto">
          <a:xfrm>
            <a:off x="1828434" y="808352"/>
            <a:ext cx="6770687"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hangingPunct="1">
              <a:lnSpc>
                <a:spcPct val="89000"/>
              </a:lnSpc>
              <a:spcBef>
                <a:spcPts val="300"/>
              </a:spcBef>
              <a:spcAft>
                <a:spcPts val="300"/>
              </a:spcAft>
              <a:buFont typeface="Arial" charset="0"/>
              <a:buChar char="•"/>
            </a:pPr>
            <a:r>
              <a:rPr lang="en-US" altLang="en-US" sz="2800" dirty="0" smtClean="0">
                <a:latin typeface="Helvetica Light" pitchFamily="32" charset="0"/>
                <a:cs typeface="Arial Unicode MS" charset="0"/>
              </a:rPr>
              <a:t>Gather an amazing </a:t>
            </a:r>
            <a:r>
              <a:rPr lang="en-US" altLang="en-US" sz="2800" dirty="0">
                <a:latin typeface="Helvetica Light" pitchFamily="32" charset="0"/>
                <a:cs typeface="Arial Unicode MS" charset="0"/>
              </a:rPr>
              <a:t>team!</a:t>
            </a:r>
          </a:p>
        </p:txBody>
      </p:sp>
      <p:sp>
        <p:nvSpPr>
          <p:cNvPr id="2" name="Rectangle 1"/>
          <p:cNvSpPr/>
          <p:nvPr/>
        </p:nvSpPr>
        <p:spPr>
          <a:xfrm>
            <a:off x="1828434" y="1316626"/>
            <a:ext cx="12977812" cy="3170099"/>
          </a:xfrm>
          <a:prstGeom prst="rect">
            <a:avLst/>
          </a:prstGeom>
          <a:noFill/>
        </p:spPr>
        <p:txBody>
          <a:bodyPr wrap="square" lIns="91440" tIns="45720" rIns="91440" bIns="45720">
            <a:spAutoFit/>
          </a:bodyPr>
          <a:lstStyle/>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Tristan </a:t>
            </a:r>
            <a:r>
              <a:rPr lang="en-US" sz="2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Amini</a:t>
            </a:r>
            <a:endPar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Bryan Chan</a:t>
            </a: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Karan </a:t>
            </a:r>
            <a:r>
              <a:rPr lang="en-US" sz="2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Dhiman</a:t>
            </a:r>
            <a:endPar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Sam Ding</a:t>
            </a: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Michael </a:t>
            </a:r>
            <a:r>
              <a:rPr lang="en-US" sz="2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Munday</a:t>
            </a:r>
            <a:endPar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Bill </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O'Farrell</a:t>
            </a:r>
          </a:p>
          <a:p>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Volodymyr</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Paprotski</a:t>
            </a:r>
            <a:endPar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Annita</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Zhang</a:t>
            </a: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Yu </a:t>
            </a:r>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Xuan Zhang</a:t>
            </a:r>
          </a:p>
          <a:p>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Chris </a:t>
            </a:r>
            <a:r>
              <a:rPr lang="en-US" sz="2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Zou </a:t>
            </a:r>
          </a:p>
        </p:txBody>
      </p:sp>
      <p:sp>
        <p:nvSpPr>
          <p:cNvPr id="25" name="Text Box 4"/>
          <p:cNvSpPr txBox="1">
            <a:spLocks noChangeArrowheads="1"/>
          </p:cNvSpPr>
          <p:nvPr/>
        </p:nvSpPr>
        <p:spPr bwMode="auto">
          <a:xfrm>
            <a:off x="1665501" y="2520087"/>
            <a:ext cx="8929687" cy="2474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hangingPunct="1">
              <a:lnSpc>
                <a:spcPct val="89000"/>
              </a:lnSpc>
              <a:spcBef>
                <a:spcPts val="300"/>
              </a:spcBef>
              <a:spcAft>
                <a:spcPts val="300"/>
              </a:spcAft>
              <a:buFont typeface="Arial" charset="0"/>
              <a:buChar char="•"/>
            </a:pPr>
            <a:r>
              <a:rPr lang="en-US" altLang="en-US" dirty="0">
                <a:latin typeface="Helvetica Light" pitchFamily="32" charset="0"/>
                <a:cs typeface="Arial Unicode MS" charset="0"/>
              </a:rPr>
              <a:t>Then</a:t>
            </a:r>
            <a:r>
              <a:rPr lang="en-US" altLang="en-US" sz="1600" dirty="0">
                <a:latin typeface="Helvetica Light" pitchFamily="32" charset="0"/>
                <a:cs typeface="Arial Unicode MS" charset="0"/>
              </a:rPr>
              <a:t>….</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Start with </a:t>
            </a:r>
            <a:r>
              <a:rPr lang="en-CA" altLang="en-US" sz="1600" dirty="0" smtClean="0">
                <a:latin typeface="Helvetica Light" pitchFamily="32" charset="0"/>
                <a:cs typeface="Arial Unicode MS" charset="0"/>
              </a:rPr>
              <a:t>Power Big Endian port</a:t>
            </a:r>
            <a:endParaRPr lang="en-CA" altLang="en-US" sz="1600" dirty="0">
              <a:latin typeface="Helvetica Light" pitchFamily="32" charset="0"/>
              <a:cs typeface="Arial Unicode MS" charset="0"/>
            </a:endParaRP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Write </a:t>
            </a:r>
            <a:r>
              <a:rPr lang="en-CA" altLang="en-US" sz="1600" dirty="0" smtClean="0">
                <a:latin typeface="Helvetica Light" pitchFamily="32" charset="0"/>
                <a:cs typeface="Arial Unicode MS" charset="0"/>
              </a:rPr>
              <a:t>instruction gen </a:t>
            </a:r>
            <a:r>
              <a:rPr lang="en-CA" altLang="en-US" sz="1600" dirty="0">
                <a:latin typeface="Helvetica Light" pitchFamily="32" charset="0"/>
                <a:cs typeface="Arial Unicode MS" charset="0"/>
              </a:rPr>
              <a:t>for </a:t>
            </a:r>
            <a:r>
              <a:rPr lang="en-CA" altLang="en-US" sz="1600" dirty="0" smtClean="0">
                <a:latin typeface="Helvetica Light" pitchFamily="32" charset="0"/>
                <a:cs typeface="Arial Unicode MS" charset="0"/>
              </a:rPr>
              <a:t>z and </a:t>
            </a:r>
            <a:r>
              <a:rPr lang="en-CA" altLang="en-US" sz="1600" dirty="0">
                <a:latin typeface="Helvetica Light" pitchFamily="32" charset="0"/>
                <a:cs typeface="Arial Unicode MS" charset="0"/>
              </a:rPr>
              <a:t>add relocation to linker </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Cross </a:t>
            </a:r>
            <a:r>
              <a:rPr lang="en-CA" altLang="en-US" sz="1600" dirty="0" smtClean="0">
                <a:latin typeface="Helvetica Light" pitchFamily="32" charset="0"/>
                <a:cs typeface="Arial Unicode MS" charset="0"/>
              </a:rPr>
              <a:t>compile </a:t>
            </a:r>
            <a:r>
              <a:rPr lang="en-CA" altLang="en-US" sz="1600" dirty="0">
                <a:latin typeface="Helvetica Light" pitchFamily="32" charset="0"/>
                <a:cs typeface="Arial Unicode MS" charset="0"/>
              </a:rPr>
              <a:t>to </a:t>
            </a:r>
            <a:r>
              <a:rPr lang="en-CA" altLang="en-US" sz="1600" dirty="0" smtClean="0">
                <a:latin typeface="Helvetica Light" pitchFamily="32" charset="0"/>
                <a:cs typeface="Arial Unicode MS" charset="0"/>
              </a:rPr>
              <a:t>z without </a:t>
            </a:r>
            <a:r>
              <a:rPr lang="en-CA" altLang="en-US" sz="1600" dirty="0">
                <a:latin typeface="Helvetica Light" pitchFamily="32" charset="0"/>
                <a:cs typeface="Arial Unicode MS" charset="0"/>
              </a:rPr>
              <a:t>runtime (hello world)</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Test programs without pointer escapes (no runtime, no heap)</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Write portions of runtime in assembler</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Cross compile runtime, no optimization</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Gradually turn on optimization and tune it for z</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Create bootstrap compiler, and compile natively on  z</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Continue to write important parts of runtime in assembler and add specific optimizations</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Remove all remaining  traces  of </a:t>
            </a:r>
            <a:r>
              <a:rPr lang="en-CA" altLang="en-US" sz="1600" dirty="0" smtClean="0">
                <a:latin typeface="Helvetica Light" pitchFamily="32" charset="0"/>
                <a:cs typeface="Arial Unicode MS" charset="0"/>
              </a:rPr>
              <a:t>Power </a:t>
            </a:r>
            <a:r>
              <a:rPr lang="en-CA" altLang="en-US" sz="1600" dirty="0">
                <a:latin typeface="Helvetica Light" pitchFamily="32" charset="0"/>
                <a:cs typeface="Arial Unicode MS" charset="0"/>
              </a:rPr>
              <a:t>from our code</a:t>
            </a:r>
          </a:p>
          <a:p>
            <a:pPr lvl="1"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Benchmark important applications and tackle any </a:t>
            </a:r>
            <a:r>
              <a:rPr lang="en-CA" altLang="en-US" sz="1600" dirty="0" smtClean="0">
                <a:latin typeface="Helvetica Light" pitchFamily="32" charset="0"/>
                <a:cs typeface="Arial Unicode MS" charset="0"/>
              </a:rPr>
              <a:t>bottlenecks </a:t>
            </a:r>
            <a:endParaRPr lang="en-US" altLang="en-US" sz="1600" dirty="0">
              <a:latin typeface="Helvetica Light" pitchFamily="32" charset="0"/>
              <a:cs typeface="Arial Unicode MS" charset="0"/>
            </a:endParaRPr>
          </a:p>
        </p:txBody>
      </p:sp>
    </p:spTree>
    <p:extLst>
      <p:ext uri="{BB962C8B-B14F-4D97-AF65-F5344CB8AC3E}">
        <p14:creationId xmlns:p14="http://schemas.microsoft.com/office/powerpoint/2010/main" val="131368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1159213" y="278861"/>
            <a:ext cx="10515600" cy="1325563"/>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a:solidFill>
                  <a:srgbClr val="EA7C1E"/>
                </a:solidFill>
                <a:latin typeface="+mn-lt"/>
              </a:rPr>
              <a:t>Start with Power Big Endian </a:t>
            </a:r>
            <a:r>
              <a:rPr lang="en-US" altLang="en-US" sz="2800" b="1" dirty="0" smtClean="0">
                <a:solidFill>
                  <a:srgbClr val="EA7C1E"/>
                </a:solidFill>
                <a:latin typeface="+mn-lt"/>
              </a:rPr>
              <a:t>port: The Instructions</a:t>
            </a:r>
            <a:endParaRPr lang="en-US" altLang="en-US" sz="2800" b="1" dirty="0">
              <a:solidFill>
                <a:srgbClr val="EA7C1E"/>
              </a:solidFill>
              <a:latin typeface="+mn-lt"/>
            </a:endParaRPr>
          </a:p>
        </p:txBody>
      </p:sp>
      <p:sp>
        <p:nvSpPr>
          <p:cNvPr id="3" name="Content Placeholder 2"/>
          <p:cNvSpPr>
            <a:spLocks noGrp="1"/>
          </p:cNvSpPr>
          <p:nvPr>
            <p:ph idx="1"/>
          </p:nvPr>
        </p:nvSpPr>
        <p:spPr>
          <a:xfrm>
            <a:off x="609600" y="1219201"/>
            <a:ext cx="10970684" cy="1752600"/>
          </a:xfrm>
        </p:spPr>
        <p:txBody>
          <a:bodyPr/>
          <a:lstStyle/>
          <a:p>
            <a:r>
              <a:rPr lang="en-US" dirty="0" smtClean="0"/>
              <a:t>Power has a </a:t>
            </a:r>
            <a:r>
              <a:rPr lang="en-US" i="1" dirty="0" smtClean="0"/>
              <a:t>lot</a:t>
            </a:r>
            <a:r>
              <a:rPr lang="en-US" dirty="0" smtClean="0"/>
              <a:t> of instructions – did we need them all</a:t>
            </a:r>
          </a:p>
          <a:p>
            <a:r>
              <a:rPr lang="en-US" dirty="0" smtClean="0"/>
              <a:t>I used the power compiler to build the runtime with –S, then sorted and reduced the output</a:t>
            </a:r>
          </a:p>
          <a:p>
            <a:r>
              <a:rPr lang="en-US" dirty="0" smtClean="0"/>
              <a:t>Discovered that only about 100 instructions were needed to build the runtime</a:t>
            </a:r>
          </a:p>
          <a:p>
            <a:r>
              <a:rPr lang="en-US" dirty="0" smtClean="0"/>
              <a:t>Lay down the law: these instructions and no others!</a:t>
            </a:r>
            <a:endParaRPr lang="en-US" dirty="0"/>
          </a:p>
        </p:txBody>
      </p:sp>
      <p:sp>
        <p:nvSpPr>
          <p:cNvPr id="4" name="TextBox 3"/>
          <p:cNvSpPr txBox="1"/>
          <p:nvPr/>
        </p:nvSpPr>
        <p:spPr>
          <a:xfrm>
            <a:off x="538263" y="3912141"/>
            <a:ext cx="10896600" cy="2153410"/>
          </a:xfrm>
          <a:prstGeom prst="rect">
            <a:avLst/>
          </a:prstGeom>
          <a:noFill/>
        </p:spPr>
        <p:txBody>
          <a:bodyPr wrap="square" rtlCol="0">
            <a:spAutoFit/>
          </a:bodyPr>
          <a:lstStyle/>
          <a:p>
            <a:r>
              <a:rPr lang="en-US" dirty="0"/>
              <a:t>ADD ADDC ADDCC ADDME ADDMECC ADDMEV ADDMEVCC ADDZE ADDZECC ADDZEV ADDZEVCC AND ANDCC BGE BGT BLE BLT BNE BVC BVS CMP CMPU CMPW CMPWU DDC DIVD DIVDU DIVW EIEIO FABS FADD FCMPO FCMPU FMADD FMOVD FMUL ISYNC MOVB MOVBU MOVBZ MOVBZU MOVD MOVW MOVWZ MTFSB0 MTFSB0CC MTFSB1 MTFSB1CC MULLW NDCC NEG NEGCC NEGV NEGVCC </a:t>
            </a:r>
            <a:r>
              <a:rPr lang="en-US" dirty="0" smtClean="0"/>
              <a:t>OR </a:t>
            </a:r>
            <a:r>
              <a:rPr lang="en-US" dirty="0"/>
              <a:t>RLDC RLDCL RLDMI SLD SLW SRAD SRAW SUB SUBC SUBME SUBMECC SUBMEV SUBMEVCC SUBZE SUBZECC SUBZEV SUBZEVCC SYNC SYSCALL BCL BGE BGT BLE BLT BNE CALL FADDS FCFID FCTIDZ FDIV FDIVS FMOVS FRSP FSUB FSUBS MOVDU MOVHU MOVHZ MOVWZU MULLD SRD SUBCC XOR XORCC </a:t>
            </a:r>
          </a:p>
        </p:txBody>
      </p:sp>
      <p:sp>
        <p:nvSpPr>
          <p:cNvPr id="5" name="TextBox 4"/>
          <p:cNvSpPr txBox="1"/>
          <p:nvPr/>
        </p:nvSpPr>
        <p:spPr>
          <a:xfrm>
            <a:off x="3808942" y="5620978"/>
            <a:ext cx="4572000" cy="349968"/>
          </a:xfrm>
          <a:prstGeom prst="rect">
            <a:avLst/>
          </a:prstGeom>
          <a:noFill/>
          <a:ln>
            <a:solidFill>
              <a:schemeClr val="tx1"/>
            </a:solidFill>
          </a:ln>
        </p:spPr>
        <p:txBody>
          <a:bodyPr wrap="square" rtlCol="0">
            <a:spAutoFit/>
          </a:bodyPr>
          <a:lstStyle/>
          <a:p>
            <a:r>
              <a:rPr lang="en-US" dirty="0" smtClean="0"/>
              <a:t>Note: we now handle ~650 z instructions</a:t>
            </a:r>
            <a:endParaRPr lang="en-US" dirty="0"/>
          </a:p>
        </p:txBody>
      </p:sp>
    </p:spTree>
    <p:extLst>
      <p:ext uri="{BB962C8B-B14F-4D97-AF65-F5344CB8AC3E}">
        <p14:creationId xmlns:p14="http://schemas.microsoft.com/office/powerpoint/2010/main" val="26148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1217579" y="296361"/>
            <a:ext cx="10515600" cy="1325563"/>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a:solidFill>
                  <a:srgbClr val="EA7C1E"/>
                </a:solidFill>
                <a:latin typeface="+mn-lt"/>
              </a:rPr>
              <a:t>Write assembler for z and add relocation to linker </a:t>
            </a:r>
          </a:p>
        </p:txBody>
      </p:sp>
      <p:sp>
        <p:nvSpPr>
          <p:cNvPr id="3" name="Content Placeholder 2"/>
          <p:cNvSpPr>
            <a:spLocks noGrp="1"/>
          </p:cNvSpPr>
          <p:nvPr>
            <p:ph idx="1"/>
          </p:nvPr>
        </p:nvSpPr>
        <p:spPr>
          <a:xfrm>
            <a:off x="609600" y="1219200"/>
            <a:ext cx="10970684" cy="2133599"/>
          </a:xfrm>
        </p:spPr>
        <p:txBody>
          <a:bodyPr/>
          <a:lstStyle/>
          <a:p>
            <a:r>
              <a:rPr lang="en-US" dirty="0" smtClean="0"/>
              <a:t>Which cohort of z instructions to emit?</a:t>
            </a:r>
          </a:p>
          <a:p>
            <a:r>
              <a:rPr lang="en-US" dirty="0" smtClean="0"/>
              <a:t>Older style addressing: 12 bit displacements</a:t>
            </a:r>
          </a:p>
          <a:p>
            <a:pPr lvl="1"/>
            <a:endParaRPr lang="en-US" dirty="0" smtClean="0"/>
          </a:p>
          <a:p>
            <a:pPr lvl="1"/>
            <a:r>
              <a:rPr lang="en-US" dirty="0" smtClean="0"/>
              <a:t>Typically results in frequent use of literal pools and reserved index registers</a:t>
            </a:r>
          </a:p>
          <a:p>
            <a:r>
              <a:rPr lang="en-US" dirty="0" smtClean="0"/>
              <a:t>z196 a potentially good choice:</a:t>
            </a:r>
          </a:p>
          <a:p>
            <a:pPr lvl="1"/>
            <a:r>
              <a:rPr lang="en-US" dirty="0" smtClean="0"/>
              <a:t>Now six years old</a:t>
            </a:r>
          </a:p>
          <a:p>
            <a:pPr lvl="1"/>
            <a:r>
              <a:rPr lang="en-US" dirty="0" smtClean="0"/>
              <a:t>Has some very useful instruction types</a:t>
            </a:r>
          </a:p>
          <a:p>
            <a:pPr lvl="1"/>
            <a:r>
              <a:rPr lang="en-US" dirty="0" smtClean="0"/>
              <a:t>Most importantly: 32-bit relative addressing</a:t>
            </a:r>
            <a:endParaRPr lang="en-US" dirty="0"/>
          </a:p>
          <a:p>
            <a:r>
              <a:rPr lang="en-US" dirty="0" smtClean="0"/>
              <a:t>With z196 – relative addressing with 32 bit offsets</a:t>
            </a:r>
          </a:p>
          <a:p>
            <a:pPr lvl="1"/>
            <a:r>
              <a:rPr lang="en-US" dirty="0" smtClean="0"/>
              <a:t>Addresses half-words only (+/- 4GB)</a:t>
            </a:r>
          </a:p>
          <a:p>
            <a:pPr lvl="1"/>
            <a:r>
              <a:rPr lang="en-US" dirty="0" smtClean="0"/>
              <a:t>Can address both text and data</a:t>
            </a:r>
          </a:p>
        </p:txBody>
      </p:sp>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8904"/>
          <a:stretch/>
        </p:blipFill>
        <p:spPr bwMode="auto">
          <a:xfrm>
            <a:off x="8246534" y="4794112"/>
            <a:ext cx="3333750" cy="1188720"/>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1384"/>
          <a:stretch/>
        </p:blipFill>
        <p:spPr bwMode="auto">
          <a:xfrm>
            <a:off x="7345107" y="1536502"/>
            <a:ext cx="2333625" cy="1097280"/>
          </a:xfrm>
          <a:prstGeom prst="rect">
            <a:avLst/>
          </a:prstGeom>
          <a:solidFill>
            <a:srgbClr val="FFFFFF"/>
          </a:solidFill>
          <a:ln>
            <a:solidFill>
              <a:schemeClr val="accent2"/>
            </a:solidFill>
          </a:ln>
          <a:extLst/>
        </p:spPr>
      </p:pic>
    </p:spTree>
    <p:extLst>
      <p:ext uri="{BB962C8B-B14F-4D97-AF65-F5344CB8AC3E}">
        <p14:creationId xmlns:p14="http://schemas.microsoft.com/office/powerpoint/2010/main" val="359769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1217579" y="124759"/>
            <a:ext cx="10515600" cy="1325563"/>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smtClean="0">
                <a:solidFill>
                  <a:srgbClr val="EA7C1E"/>
                </a:solidFill>
                <a:latin typeface="+mn-lt"/>
              </a:rPr>
              <a:t>We could use one architecture-specific relocation</a:t>
            </a:r>
            <a:endParaRPr lang="en-US" altLang="en-US" sz="2800" b="1" dirty="0">
              <a:solidFill>
                <a:srgbClr val="EA7C1E"/>
              </a:solidFill>
              <a:latin typeface="+mn-lt"/>
            </a:endParaRPr>
          </a:p>
        </p:txBody>
      </p:sp>
      <p:sp>
        <p:nvSpPr>
          <p:cNvPr id="3" name="Content Placeholder 2"/>
          <p:cNvSpPr>
            <a:spLocks noGrp="1"/>
          </p:cNvSpPr>
          <p:nvPr>
            <p:ph idx="1"/>
          </p:nvPr>
        </p:nvSpPr>
        <p:spPr>
          <a:xfrm>
            <a:off x="948447" y="728719"/>
            <a:ext cx="8766243" cy="2133599"/>
          </a:xfrm>
        </p:spPr>
        <p:txBody>
          <a:bodyPr/>
          <a:lstStyle/>
          <a:p>
            <a:r>
              <a:rPr lang="en-US" dirty="0" smtClean="0"/>
              <a:t>R_390_PC32DBL for both text </a:t>
            </a:r>
            <a:r>
              <a:rPr lang="en-US" i="1" dirty="0" smtClean="0"/>
              <a:t>and</a:t>
            </a:r>
            <a:r>
              <a:rPr lang="en-US" dirty="0" smtClean="0"/>
              <a:t> data</a:t>
            </a:r>
          </a:p>
          <a:p>
            <a:r>
              <a:rPr lang="en-US" dirty="0" smtClean="0"/>
              <a:t>Process layout in Linux ensures that pc-relative addressing works for both text and data</a:t>
            </a:r>
          </a:p>
          <a:p>
            <a:r>
              <a:rPr lang="en-US" dirty="0" smtClean="0"/>
              <a:t>Data is always a fixed offset from text</a:t>
            </a:r>
          </a:p>
          <a:p>
            <a:r>
              <a:rPr lang="en-US" dirty="0" smtClean="0"/>
              <a:t>Any addressable element must be within +/- 4GB of instruction containing relocatable address</a:t>
            </a:r>
          </a:p>
          <a:p>
            <a:r>
              <a:rPr lang="en-US" dirty="0" smtClean="0"/>
              <a:t>Byte addressing is an issue</a:t>
            </a:r>
          </a:p>
          <a:p>
            <a:pPr lvl="1"/>
            <a:r>
              <a:rPr lang="en-US" dirty="0" smtClean="0"/>
              <a:t>Didn’t realize this at first</a:t>
            </a:r>
          </a:p>
          <a:p>
            <a:pPr lvl="1"/>
            <a:r>
              <a:rPr lang="en-US" dirty="0" smtClean="0"/>
              <a:t>Had an insidious bug: a byte variable would be aliased with byte next to it!</a:t>
            </a:r>
          </a:p>
          <a:p>
            <a:pPr lvl="1"/>
            <a:r>
              <a:rPr lang="en-US" dirty="0" smtClean="0"/>
              <a:t>Solved that with simple expedient of making everything half-word aligned</a:t>
            </a:r>
          </a:p>
          <a:p>
            <a:pPr lvl="1"/>
            <a:r>
              <a:rPr lang="en-US" dirty="0" smtClean="0"/>
              <a:t>More exotic schemes are possible, but seem unnecessary</a:t>
            </a:r>
            <a:endParaRPr lang="en-US" dirty="0"/>
          </a:p>
        </p:txBody>
      </p:sp>
      <p:sp>
        <p:nvSpPr>
          <p:cNvPr id="2" name="Rectangle 1"/>
          <p:cNvSpPr/>
          <p:nvPr/>
        </p:nvSpPr>
        <p:spPr bwMode="auto">
          <a:xfrm>
            <a:off x="9566343" y="1202458"/>
            <a:ext cx="1447800" cy="205740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rgbClr val="000000"/>
              </a:solidFill>
              <a:effectLst/>
              <a:latin typeface="Arial" charset="0"/>
            </a:endParaRPr>
          </a:p>
        </p:txBody>
      </p:sp>
      <p:sp>
        <p:nvSpPr>
          <p:cNvPr id="11" name="Rectangle 10"/>
          <p:cNvSpPr/>
          <p:nvPr/>
        </p:nvSpPr>
        <p:spPr bwMode="auto">
          <a:xfrm>
            <a:off x="9566343" y="3475782"/>
            <a:ext cx="1447800" cy="2603476"/>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12" name="Rectangle 11"/>
          <p:cNvSpPr/>
          <p:nvPr/>
        </p:nvSpPr>
        <p:spPr bwMode="auto">
          <a:xfrm>
            <a:off x="9566343" y="3259858"/>
            <a:ext cx="1447800" cy="220515"/>
          </a:xfrm>
          <a:prstGeom prst="rect">
            <a:avLst/>
          </a:prstGeom>
          <a:pattFill prst="wdUpDiag">
            <a:fgClr>
              <a:srgbClr val="EAB200"/>
            </a:fgClr>
            <a:bgClr>
              <a:schemeClr val="bg1"/>
            </a:bgClr>
          </a:patt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4" name="TextBox 3"/>
          <p:cNvSpPr txBox="1"/>
          <p:nvPr/>
        </p:nvSpPr>
        <p:spPr>
          <a:xfrm>
            <a:off x="9947343" y="1936845"/>
            <a:ext cx="685800" cy="349968"/>
          </a:xfrm>
          <a:prstGeom prst="rect">
            <a:avLst/>
          </a:prstGeom>
          <a:noFill/>
        </p:spPr>
        <p:txBody>
          <a:bodyPr wrap="square" rtlCol="0">
            <a:spAutoFit/>
          </a:bodyPr>
          <a:lstStyle/>
          <a:p>
            <a:r>
              <a:rPr lang="en-US" dirty="0" smtClean="0"/>
              <a:t>Text</a:t>
            </a:r>
            <a:endParaRPr lang="en-US" dirty="0"/>
          </a:p>
        </p:txBody>
      </p:sp>
      <p:sp>
        <p:nvSpPr>
          <p:cNvPr id="13" name="TextBox 12"/>
          <p:cNvSpPr txBox="1"/>
          <p:nvPr/>
        </p:nvSpPr>
        <p:spPr>
          <a:xfrm>
            <a:off x="9937404" y="4458102"/>
            <a:ext cx="685800" cy="349968"/>
          </a:xfrm>
          <a:prstGeom prst="rect">
            <a:avLst/>
          </a:prstGeom>
          <a:noFill/>
        </p:spPr>
        <p:txBody>
          <a:bodyPr wrap="square" rtlCol="0">
            <a:spAutoFit/>
          </a:bodyPr>
          <a:lstStyle/>
          <a:p>
            <a:r>
              <a:rPr lang="en-US" dirty="0" smtClean="0"/>
              <a:t>Data</a:t>
            </a:r>
            <a:endParaRPr lang="en-US" dirty="0"/>
          </a:p>
        </p:txBody>
      </p:sp>
      <p:cxnSp>
        <p:nvCxnSpPr>
          <p:cNvPr id="6" name="Straight Arrow Connector 5"/>
          <p:cNvCxnSpPr/>
          <p:nvPr/>
        </p:nvCxnSpPr>
        <p:spPr bwMode="auto">
          <a:xfrm>
            <a:off x="11014143" y="3475782"/>
            <a:ext cx="472018" cy="0"/>
          </a:xfrm>
          <a:prstGeom prst="straightConnector1">
            <a:avLst/>
          </a:prstGeom>
          <a:solidFill>
            <a:srgbClr val="00B8FF"/>
          </a:solidFill>
          <a:ln w="381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11119842" y="3183394"/>
            <a:ext cx="1030816" cy="584775"/>
          </a:xfrm>
          <a:prstGeom prst="rect">
            <a:avLst/>
          </a:prstGeom>
          <a:noFill/>
        </p:spPr>
        <p:txBody>
          <a:bodyPr wrap="square" rtlCol="0">
            <a:spAutoFit/>
          </a:bodyPr>
          <a:lstStyle/>
          <a:p>
            <a:pPr algn="ctr"/>
            <a:r>
              <a:rPr lang="en-US" sz="1600" dirty="0" smtClean="0"/>
              <a:t>Page Boundary</a:t>
            </a:r>
            <a:endParaRPr lang="en-US" sz="1600" dirty="0"/>
          </a:p>
        </p:txBody>
      </p:sp>
      <p:sp>
        <p:nvSpPr>
          <p:cNvPr id="18" name="TextBox 17"/>
          <p:cNvSpPr txBox="1"/>
          <p:nvPr/>
        </p:nvSpPr>
        <p:spPr>
          <a:xfrm>
            <a:off x="9070232" y="780574"/>
            <a:ext cx="2895600" cy="349968"/>
          </a:xfrm>
          <a:prstGeom prst="rect">
            <a:avLst/>
          </a:prstGeom>
          <a:noFill/>
        </p:spPr>
        <p:txBody>
          <a:bodyPr wrap="square" rtlCol="0">
            <a:spAutoFit/>
          </a:bodyPr>
          <a:lstStyle/>
          <a:p>
            <a:r>
              <a:rPr lang="en-US" dirty="0" smtClean="0"/>
              <a:t>Process layout on Linux</a:t>
            </a:r>
            <a:endParaRPr lang="en-US" dirty="0"/>
          </a:p>
        </p:txBody>
      </p:sp>
    </p:spTree>
    <p:extLst>
      <p:ext uri="{BB962C8B-B14F-4D97-AF65-F5344CB8AC3E}">
        <p14:creationId xmlns:p14="http://schemas.microsoft.com/office/powerpoint/2010/main" val="3467765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59213" y="308504"/>
            <a:ext cx="9210472" cy="1325563"/>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smtClean="0">
                <a:solidFill>
                  <a:srgbClr val="EA7C1E"/>
                </a:solidFill>
                <a:latin typeface="+mn-lt"/>
              </a:rPr>
              <a:t>Step by step</a:t>
            </a:r>
            <a:endParaRPr lang="en-US" altLang="en-US" sz="2800" b="1" dirty="0">
              <a:solidFill>
                <a:srgbClr val="EA7C1E"/>
              </a:solidFill>
              <a:latin typeface="+mn-lt"/>
            </a:endParaRPr>
          </a:p>
        </p:txBody>
      </p:sp>
      <p:sp>
        <p:nvSpPr>
          <p:cNvPr id="9" name="Freeform 1"/>
          <p:cNvSpPr>
            <a:spLocks noChangeArrowheads="1"/>
          </p:cNvSpPr>
          <p:nvPr/>
        </p:nvSpPr>
        <p:spPr bwMode="auto">
          <a:xfrm>
            <a:off x="5410200" y="50292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Content Placeholder 2"/>
          <p:cNvSpPr>
            <a:spLocks noGrp="1"/>
          </p:cNvSpPr>
          <p:nvPr>
            <p:ph idx="1"/>
          </p:nvPr>
        </p:nvSpPr>
        <p:spPr>
          <a:xfrm>
            <a:off x="658239" y="971285"/>
            <a:ext cx="10591800" cy="2133599"/>
          </a:xfrm>
        </p:spPr>
        <p:txBody>
          <a:bodyPr/>
          <a:lstStyle/>
          <a:p>
            <a:r>
              <a:rPr lang="en-US" sz="2400" dirty="0" smtClean="0"/>
              <a:t>Simple instruction generation: no fixed-point computation on instruction stream</a:t>
            </a:r>
          </a:p>
          <a:p>
            <a:r>
              <a:rPr lang="en-US" sz="2400" dirty="0" smtClean="0"/>
              <a:t>Turned off all optimization</a:t>
            </a:r>
          </a:p>
          <a:p>
            <a:r>
              <a:rPr lang="en-US" sz="2400" dirty="0" smtClean="0"/>
              <a:t>Scratched our head when we didn’t understand, but kept moving on</a:t>
            </a:r>
          </a:p>
          <a:p>
            <a:pPr lvl="1"/>
            <a:r>
              <a:rPr lang="en-US" dirty="0" smtClean="0"/>
              <a:t>Early example: CALL R12, &lt;</a:t>
            </a:r>
            <a:r>
              <a:rPr lang="en-US" dirty="0" err="1" smtClean="0"/>
              <a:t>main.foo</a:t>
            </a:r>
            <a:r>
              <a:rPr lang="en-US" dirty="0" smtClean="0"/>
              <a:t>&gt;</a:t>
            </a:r>
          </a:p>
          <a:p>
            <a:pPr lvl="1"/>
            <a:r>
              <a:rPr lang="en-US" dirty="0" smtClean="0"/>
              <a:t>What’s R12 doing there? – later learned it was to inform peep of closure call</a:t>
            </a:r>
          </a:p>
          <a:p>
            <a:r>
              <a:rPr lang="en-US" sz="2400" dirty="0" smtClean="0"/>
              <a:t>Couldn’t build runtime or standard library at first</a:t>
            </a:r>
          </a:p>
          <a:p>
            <a:pPr lvl="1"/>
            <a:r>
              <a:rPr lang="en-US" sz="2000" dirty="0" smtClean="0"/>
              <a:t>had to comment out some code/checks in linker</a:t>
            </a:r>
          </a:p>
          <a:p>
            <a:r>
              <a:rPr lang="en-US" sz="2400" dirty="0" smtClean="0"/>
              <a:t>Had to test with programs with no heap</a:t>
            </a:r>
          </a:p>
          <a:p>
            <a:r>
              <a:rPr lang="en-US" sz="2400" dirty="0" smtClean="0"/>
              <a:t>Turned off function prolog (no heap anyway)</a:t>
            </a:r>
          </a:p>
          <a:p>
            <a:r>
              <a:rPr lang="en-US" sz="2400" dirty="0" smtClean="0"/>
              <a:t>Used one stack – the real system stack</a:t>
            </a:r>
          </a:p>
          <a:p>
            <a:r>
              <a:rPr lang="en-US" sz="2400" dirty="0" smtClean="0"/>
              <a:t>Still managed to get hello world and some other programs compiled </a:t>
            </a:r>
            <a:r>
              <a:rPr lang="en-US" sz="2400" i="1" dirty="0" smtClean="0"/>
              <a:t>and running</a:t>
            </a:r>
          </a:p>
          <a:p>
            <a:r>
              <a:rPr lang="en-US" sz="2400" dirty="0" smtClean="0"/>
              <a:t>Printing happened through the magic of </a:t>
            </a:r>
            <a:r>
              <a:rPr lang="en-US" sz="2400" dirty="0" err="1" smtClean="0"/>
              <a:t>Syscall</a:t>
            </a:r>
            <a:r>
              <a:rPr lang="en-US" sz="2400" dirty="0"/>
              <a:t> </a:t>
            </a:r>
            <a:r>
              <a:rPr lang="en-US" sz="2400" dirty="0" smtClean="0"/>
              <a:t>(SVC)</a:t>
            </a:r>
            <a:endParaRPr lang="en-US" sz="2400" dirty="0"/>
          </a:p>
          <a:p>
            <a:pPr marL="107950" indent="0">
              <a:buNone/>
            </a:pPr>
            <a:endParaRPr lang="en-US" sz="2400" dirty="0" smtClean="0"/>
          </a:p>
          <a:p>
            <a:endParaRPr lang="en-US" sz="2400" dirty="0"/>
          </a:p>
        </p:txBody>
      </p:sp>
    </p:spTree>
    <p:extLst>
      <p:ext uri="{BB962C8B-B14F-4D97-AF65-F5344CB8AC3E}">
        <p14:creationId xmlns:p14="http://schemas.microsoft.com/office/powerpoint/2010/main" val="4065185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638" y="257783"/>
            <a:ext cx="5774987" cy="715962"/>
          </a:xfrm>
        </p:spPr>
        <p:txBody>
          <a:bodyPr/>
          <a:lstStyle/>
          <a:p>
            <a:pPr algn="l"/>
            <a:r>
              <a:rPr lang="en-US" sz="2800" dirty="0" smtClean="0">
                <a:solidFill>
                  <a:srgbClr val="EA7C1E"/>
                </a:solidFill>
                <a:latin typeface="+mn-lt"/>
              </a:rPr>
              <a:t>Printing without </a:t>
            </a:r>
            <a:r>
              <a:rPr lang="en-US" sz="2800" dirty="0" err="1" smtClean="0">
                <a:solidFill>
                  <a:srgbClr val="EA7C1E"/>
                </a:solidFill>
                <a:latin typeface="+mn-lt"/>
              </a:rPr>
              <a:t>fmt</a:t>
            </a:r>
            <a:r>
              <a:rPr lang="en-US" sz="2800" dirty="0" smtClean="0">
                <a:solidFill>
                  <a:srgbClr val="EA7C1E"/>
                </a:solidFill>
                <a:latin typeface="+mn-lt"/>
              </a:rPr>
              <a:t> or runtime:</a:t>
            </a:r>
            <a:endParaRPr lang="en-US" sz="2800" dirty="0">
              <a:solidFill>
                <a:srgbClr val="EA7C1E"/>
              </a:solidFill>
              <a:latin typeface="+mn-lt"/>
            </a:endParaRPr>
          </a:p>
        </p:txBody>
      </p:sp>
      <p:sp>
        <p:nvSpPr>
          <p:cNvPr id="5" name="Rectangle 4"/>
          <p:cNvSpPr/>
          <p:nvPr/>
        </p:nvSpPr>
        <p:spPr>
          <a:xfrm>
            <a:off x="2237202" y="1109932"/>
            <a:ext cx="7646099" cy="4154984"/>
          </a:xfrm>
          <a:prstGeom prst="rect">
            <a:avLst/>
          </a:prstGeom>
        </p:spPr>
        <p:txBody>
          <a:bodyPr wrap="square">
            <a:spAutoFit/>
          </a:bodyPr>
          <a:lstStyle/>
          <a:p>
            <a:r>
              <a:rPr lang="en-US" sz="2400" dirty="0">
                <a:latin typeface="Cordia New" panose="020B0304020202020204" pitchFamily="34" charset="-34"/>
                <a:cs typeface="Cordia New" panose="020B0304020202020204" pitchFamily="34" charset="-34"/>
              </a:rPr>
              <a:t>	</a:t>
            </a:r>
            <a:r>
              <a:rPr lang="en-US" sz="2400" b="1" dirty="0" smtClean="0">
                <a:latin typeface="Courier New" panose="02070309020205020404" pitchFamily="49" charset="0"/>
                <a:cs typeface="Courier New" panose="02070309020205020404" pitchFamily="49" charset="0"/>
              </a:rPr>
              <a:t>TEXT </a:t>
            </a:r>
            <a:r>
              <a:rPr lang="en-US" sz="2400" b="1" dirty="0" err="1">
                <a:latin typeface="Courier New" panose="02070309020205020404" pitchFamily="49" charset="0"/>
                <a:cs typeface="Courier New" panose="02070309020205020404" pitchFamily="49" charset="0"/>
              </a:rPr>
              <a:t>main·printstring</a:t>
            </a:r>
            <a:r>
              <a:rPr lang="en-US" sz="2400" b="1" dirty="0">
                <a:latin typeface="Courier New" panose="02070309020205020404" pitchFamily="49" charset="0"/>
                <a:cs typeface="Courier New" panose="02070309020205020404" pitchFamily="49" charset="0"/>
              </a:rPr>
              <a:t>(SB), $0-8</a:t>
            </a:r>
          </a:p>
          <a:p>
            <a:r>
              <a:rPr lang="en-US" sz="2400" b="1" dirty="0" smtClean="0">
                <a:latin typeface="Courier New" panose="02070309020205020404" pitchFamily="49" charset="0"/>
                <a:cs typeface="Courier New" panose="02070309020205020404" pitchFamily="49" charset="0"/>
              </a:rPr>
              <a:t>	MOVD </a:t>
            </a:r>
            <a:r>
              <a:rPr lang="en-US" sz="2400" b="1" dirty="0">
                <a:latin typeface="Courier New" panose="02070309020205020404" pitchFamily="49" charset="0"/>
                <a:cs typeface="Courier New" panose="02070309020205020404" pitchFamily="49" charset="0"/>
              </a:rPr>
              <a:t>messagep+0(FP), R3</a:t>
            </a:r>
          </a:p>
          <a:p>
            <a:r>
              <a:rPr lang="en-US" sz="2400" b="1" dirty="0" smtClean="0">
                <a:latin typeface="Courier New" panose="02070309020205020404" pitchFamily="49" charset="0"/>
                <a:cs typeface="Courier New" panose="02070309020205020404" pitchFamily="49" charset="0"/>
              </a:rPr>
              <a:t>L:	MOVD </a:t>
            </a:r>
            <a:r>
              <a:rPr lang="en-US" sz="2400" b="1" dirty="0">
                <a:latin typeface="Courier New" panose="02070309020205020404" pitchFamily="49" charset="0"/>
                <a:cs typeface="Courier New" panose="02070309020205020404" pitchFamily="49" charset="0"/>
              </a:rPr>
              <a:t>$1, R4 //length</a:t>
            </a:r>
          </a:p>
          <a:p>
            <a:r>
              <a:rPr lang="en-US" sz="2400" b="1" dirty="0" smtClean="0">
                <a:latin typeface="Courier New" panose="02070309020205020404" pitchFamily="49" charset="0"/>
                <a:cs typeface="Courier New" panose="02070309020205020404" pitchFamily="49" charset="0"/>
              </a:rPr>
              <a:t>	MOVD </a:t>
            </a:r>
            <a:r>
              <a:rPr lang="en-US" sz="2400" b="1" dirty="0">
                <a:latin typeface="Courier New" panose="02070309020205020404" pitchFamily="49" charset="0"/>
                <a:cs typeface="Courier New" panose="02070309020205020404" pitchFamily="49" charset="0"/>
              </a:rPr>
              <a:t>$1, R2 //return code</a:t>
            </a:r>
          </a:p>
          <a:p>
            <a:r>
              <a:rPr lang="en-US" sz="2400" b="1" dirty="0" smtClean="0">
                <a:latin typeface="Courier New" panose="02070309020205020404" pitchFamily="49" charset="0"/>
                <a:cs typeface="Courier New" panose="02070309020205020404" pitchFamily="49" charset="0"/>
              </a:rPr>
              <a:t>	MOVD </a:t>
            </a:r>
            <a:r>
              <a:rPr lang="en-US" sz="2400" b="1" dirty="0">
                <a:latin typeface="Courier New" panose="02070309020205020404" pitchFamily="49" charset="0"/>
                <a:cs typeface="Courier New" panose="02070309020205020404" pitchFamily="49" charset="0"/>
              </a:rPr>
              <a:t>$4, R1 //print</a:t>
            </a:r>
          </a:p>
          <a:p>
            <a:r>
              <a:rPr lang="en-US" sz="2400" b="1" dirty="0" smtClean="0">
                <a:latin typeface="Courier New" panose="02070309020205020404" pitchFamily="49" charset="0"/>
                <a:cs typeface="Courier New" panose="02070309020205020404" pitchFamily="49" charset="0"/>
              </a:rPr>
              <a:t>	SYSCALL</a:t>
            </a:r>
            <a:endParaRPr lang="en-US" sz="2400" b="1" dirty="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	ADD </a:t>
            </a:r>
            <a:r>
              <a:rPr lang="en-US" sz="2400" b="1" dirty="0">
                <a:latin typeface="Courier New" panose="02070309020205020404" pitchFamily="49" charset="0"/>
                <a:cs typeface="Courier New" panose="02070309020205020404" pitchFamily="49" charset="0"/>
              </a:rPr>
              <a:t>$1, R3</a:t>
            </a:r>
          </a:p>
          <a:p>
            <a:r>
              <a:rPr lang="en-US" sz="2400" b="1" dirty="0" smtClean="0">
                <a:latin typeface="Courier New" panose="02070309020205020404" pitchFamily="49" charset="0"/>
                <a:cs typeface="Courier New" panose="02070309020205020404" pitchFamily="49" charset="0"/>
              </a:rPr>
              <a:t>	MOVBZ </a:t>
            </a:r>
            <a:r>
              <a:rPr lang="en-US" sz="2400" b="1" dirty="0">
                <a:latin typeface="Courier New" panose="02070309020205020404" pitchFamily="49" charset="0"/>
                <a:cs typeface="Courier New" panose="02070309020205020404" pitchFamily="49" charset="0"/>
              </a:rPr>
              <a:t>(R3), R5</a:t>
            </a:r>
          </a:p>
          <a:p>
            <a:r>
              <a:rPr lang="en-US" sz="2400" b="1" dirty="0" smtClean="0">
                <a:latin typeface="Courier New" panose="02070309020205020404" pitchFamily="49" charset="0"/>
                <a:cs typeface="Courier New" panose="02070309020205020404" pitchFamily="49" charset="0"/>
              </a:rPr>
              <a:t>	CMP </a:t>
            </a:r>
            <a:r>
              <a:rPr lang="en-US" sz="2400" b="1" dirty="0">
                <a:latin typeface="Courier New" panose="02070309020205020404" pitchFamily="49" charset="0"/>
                <a:cs typeface="Courier New" panose="02070309020205020404" pitchFamily="49" charset="0"/>
              </a:rPr>
              <a:t>R5, $0</a:t>
            </a:r>
          </a:p>
          <a:p>
            <a:r>
              <a:rPr lang="en-US" sz="2400" b="1" dirty="0" smtClean="0">
                <a:latin typeface="Courier New" panose="02070309020205020404" pitchFamily="49" charset="0"/>
                <a:cs typeface="Courier New" panose="02070309020205020404" pitchFamily="49" charset="0"/>
              </a:rPr>
              <a:t>	BNE </a:t>
            </a:r>
            <a:r>
              <a:rPr lang="en-US" sz="2400" b="1" dirty="0">
                <a:latin typeface="Courier New" panose="02070309020205020404" pitchFamily="49" charset="0"/>
                <a:cs typeface="Courier New" panose="02070309020205020404" pitchFamily="49" charset="0"/>
              </a:rPr>
              <a:t>L</a:t>
            </a:r>
          </a:p>
          <a:p>
            <a:r>
              <a:rPr lang="en-US" sz="2400" b="1" dirty="0" smtClean="0">
                <a:latin typeface="Courier New" panose="02070309020205020404" pitchFamily="49" charset="0"/>
                <a:cs typeface="Courier New" panose="02070309020205020404" pitchFamily="49" charset="0"/>
              </a:rPr>
              <a:t>	RET</a:t>
            </a:r>
            <a:endParaRPr lang="en-U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624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75419"/>
            <a:ext cx="9525000" cy="715962"/>
          </a:xfrm>
        </p:spPr>
        <p:txBody>
          <a:bodyPr/>
          <a:lstStyle/>
          <a:p>
            <a:pPr algn="l"/>
            <a:r>
              <a:rPr lang="en-US" sz="2800" dirty="0" smtClean="0">
                <a:solidFill>
                  <a:srgbClr val="EA7C1E"/>
                </a:solidFill>
                <a:latin typeface="+mn-lt"/>
              </a:rPr>
              <a:t>Ensuring compiler works and generates correct code:</a:t>
            </a:r>
            <a:endParaRPr lang="en-US" sz="2800" dirty="0">
              <a:solidFill>
                <a:srgbClr val="EA7C1E"/>
              </a:solidFill>
              <a:latin typeface="+mn-lt"/>
            </a:endParaRPr>
          </a:p>
        </p:txBody>
      </p:sp>
      <p:sp>
        <p:nvSpPr>
          <p:cNvPr id="4" name="Rectangle 3"/>
          <p:cNvSpPr/>
          <p:nvPr/>
        </p:nvSpPr>
        <p:spPr>
          <a:xfrm>
            <a:off x="4419600" y="990227"/>
            <a:ext cx="4724400" cy="4900765"/>
          </a:xfrm>
          <a:prstGeom prst="rect">
            <a:avLst/>
          </a:prstGeom>
        </p:spPr>
        <p:txBody>
          <a:bodyPr wrap="square">
            <a:spAutoFit/>
          </a:bodyPr>
          <a:lstStyle/>
          <a:p>
            <a:r>
              <a:rPr lang="en-US" sz="1200" dirty="0" smtClean="0">
                <a:latin typeface="Cordia New" panose="020B0304020202020204" pitchFamily="34" charset="-34"/>
                <a:cs typeface="Cordia New" panose="020B0304020202020204" pitchFamily="34" charset="-34"/>
              </a:rPr>
              <a:t>				     </a:t>
            </a:r>
            <a:r>
              <a:rPr lang="en-US" sz="1600" dirty="0" smtClean="0">
                <a:latin typeface="Courier New" panose="02070309020205020404" pitchFamily="49" charset="0"/>
                <a:cs typeface="Courier New" panose="02070309020205020404" pitchFamily="49" charset="0"/>
              </a:rPr>
              <a:t>case </a:t>
            </a:r>
            <a:r>
              <a:rPr lang="en-US" sz="1600" dirty="0">
                <a:latin typeface="Courier New" panose="02070309020205020404" pitchFamily="49" charset="0"/>
                <a:cs typeface="Courier New" panose="02070309020205020404" pitchFamily="49" charset="0"/>
              </a:rPr>
              <a:t>0x2:</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("2")</a:t>
            </a:r>
          </a:p>
          <a:p>
            <a:r>
              <a:rPr lang="en-US" sz="1600" dirty="0">
                <a:latin typeface="Courier New" panose="02070309020205020404" pitchFamily="49" charset="0"/>
                <a:cs typeface="Courier New" panose="02070309020205020404" pitchFamily="49" charset="0"/>
              </a:rPr>
              <a:t>                case 0x3:</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("3")</a:t>
            </a:r>
          </a:p>
          <a:p>
            <a:r>
              <a:rPr lang="en-US" sz="1600" dirty="0">
                <a:latin typeface="Courier New" panose="02070309020205020404" pitchFamily="49" charset="0"/>
                <a:cs typeface="Courier New" panose="02070309020205020404" pitchFamily="49" charset="0"/>
              </a:rPr>
              <a:t>                case 0x4:</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("4")</a:t>
            </a:r>
          </a:p>
          <a:p>
            <a:r>
              <a:rPr lang="en-US" sz="1600" dirty="0">
                <a:latin typeface="Courier New" panose="02070309020205020404" pitchFamily="49" charset="0"/>
                <a:cs typeface="Courier New" panose="02070309020205020404" pitchFamily="49" charset="0"/>
              </a:rPr>
              <a:t>                case 0x5:</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("5")</a:t>
            </a:r>
          </a:p>
          <a:p>
            <a:r>
              <a:rPr lang="en-US" sz="1600" dirty="0">
                <a:latin typeface="Courier New" panose="02070309020205020404" pitchFamily="49" charset="0"/>
                <a:cs typeface="Courier New" panose="02070309020205020404" pitchFamily="49" charset="0"/>
              </a:rPr>
              <a:t>                case 0x6:</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("6")</a:t>
            </a:r>
          </a:p>
          <a:p>
            <a:r>
              <a:rPr lang="en-US" sz="1600" dirty="0">
                <a:latin typeface="Courier New" panose="02070309020205020404" pitchFamily="49" charset="0"/>
                <a:cs typeface="Courier New" panose="02070309020205020404" pitchFamily="49" charset="0"/>
              </a:rPr>
              <a:t>                case 0x7:</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("7")</a:t>
            </a:r>
          </a:p>
          <a:p>
            <a:r>
              <a:rPr lang="en-US" sz="1600" dirty="0">
                <a:latin typeface="Courier New" panose="02070309020205020404" pitchFamily="49" charset="0"/>
                <a:cs typeface="Courier New" panose="02070309020205020404" pitchFamily="49" charset="0"/>
              </a:rPr>
              <a:t>                case 0x8:</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("8")</a:t>
            </a:r>
          </a:p>
          <a:p>
            <a:r>
              <a:rPr lang="en-US" sz="1600" dirty="0">
                <a:latin typeface="Courier New" panose="02070309020205020404" pitchFamily="49" charset="0"/>
                <a:cs typeface="Courier New" panose="02070309020205020404" pitchFamily="49" charset="0"/>
              </a:rPr>
              <a:t>                case 0x9:</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("9")</a:t>
            </a:r>
          </a:p>
          <a:p>
            <a:r>
              <a:rPr lang="en-US" sz="1600" dirty="0">
                <a:latin typeface="Courier New" panose="02070309020205020404" pitchFamily="49" charset="0"/>
                <a:cs typeface="Courier New" panose="02070309020205020404" pitchFamily="49" charset="0"/>
              </a:rPr>
              <a:t>                case 0xA:</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("A")</a:t>
            </a:r>
          </a:p>
          <a:p>
            <a:r>
              <a:rPr lang="en-US" sz="1600" dirty="0">
                <a:latin typeface="Courier New" panose="02070309020205020404" pitchFamily="49" charset="0"/>
                <a:cs typeface="Courier New" panose="02070309020205020404" pitchFamily="49" charset="0"/>
              </a:rPr>
              <a:t>                case 0xB:</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("B")</a:t>
            </a:r>
          </a:p>
          <a:p>
            <a:r>
              <a:rPr lang="en-US" sz="1600" dirty="0">
                <a:latin typeface="Courier New" panose="02070309020205020404" pitchFamily="49" charset="0"/>
                <a:cs typeface="Courier New" panose="02070309020205020404" pitchFamily="49" charset="0"/>
              </a:rPr>
              <a:t>                </a:t>
            </a:r>
          </a:p>
        </p:txBody>
      </p:sp>
      <p:sp>
        <p:nvSpPr>
          <p:cNvPr id="6" name="Rectangle 5"/>
          <p:cNvSpPr/>
          <p:nvPr/>
        </p:nvSpPr>
        <p:spPr>
          <a:xfrm>
            <a:off x="7007087" y="792535"/>
            <a:ext cx="5257800" cy="2782749"/>
          </a:xfrm>
          <a:prstGeom prst="rect">
            <a:avLst/>
          </a:prstGeom>
        </p:spPr>
        <p:txBody>
          <a:bodyPr wrap="square">
            <a:spAutoFit/>
          </a:bodyPr>
          <a:lstStyle/>
          <a:p>
            <a:endParaRPr lang="en-US" sz="1200" dirty="0">
              <a:latin typeface="Cordia New" panose="020B0304020202020204" pitchFamily="34" charset="-34"/>
              <a:cs typeface="Cordia New" panose="020B0304020202020204" pitchFamily="34" charset="-34"/>
            </a:endParaRPr>
          </a:p>
          <a:p>
            <a:r>
              <a:rPr lang="en-US" sz="1600" dirty="0">
                <a:latin typeface="Courier New" panose="02070309020205020404" pitchFamily="49" charset="0"/>
                <a:cs typeface="Courier New" panose="02070309020205020404" pitchFamily="49" charset="0"/>
              </a:rPr>
              <a:t>                case 0xC:</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("C")</a:t>
            </a:r>
          </a:p>
          <a:p>
            <a:r>
              <a:rPr lang="en-US" sz="1600" dirty="0">
                <a:latin typeface="Courier New" panose="02070309020205020404" pitchFamily="49" charset="0"/>
                <a:cs typeface="Courier New" panose="02070309020205020404" pitchFamily="49" charset="0"/>
              </a:rPr>
              <a:t>                case 0xD: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("D")</a:t>
            </a:r>
          </a:p>
          <a:p>
            <a:r>
              <a:rPr lang="en-US" sz="1600" dirty="0">
                <a:latin typeface="Courier New" panose="02070309020205020404" pitchFamily="49" charset="0"/>
                <a:cs typeface="Courier New" panose="02070309020205020404" pitchFamily="49" charset="0"/>
              </a:rPr>
              <a:t>                case 0xE: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("E")</a:t>
            </a:r>
          </a:p>
          <a:p>
            <a:r>
              <a:rPr lang="en-US" sz="1600" dirty="0">
                <a:latin typeface="Courier New" panose="02070309020205020404" pitchFamily="49" charset="0"/>
                <a:cs typeface="Courier New" panose="02070309020205020404" pitchFamily="49" charset="0"/>
              </a:rPr>
              <a:t>                case 0xF:</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("F")</a:t>
            </a:r>
          </a:p>
          <a:p>
            <a:r>
              <a:rPr lang="en-US" sz="1600" dirty="0">
                <a:latin typeface="Courier New" panose="02070309020205020404" pitchFamily="49" charset="0"/>
                <a:cs typeface="Courier New" panose="02070309020205020404" pitchFamily="49" charset="0"/>
              </a:rPr>
              <a:t>                default: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smtClean="0">
                <a:latin typeface="Courier New" panose="02070309020205020404" pitchFamily="49" charset="0"/>
                <a:cs typeface="Courier New" panose="02070309020205020404" pitchFamily="49" charset="0"/>
              </a:rPr>
              <a:t>("ERROR")</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 . .</a:t>
            </a:r>
            <a:endParaRPr lang="en-US" sz="1600" dirty="0">
              <a:latin typeface="Courier New" panose="02070309020205020404" pitchFamily="49" charset="0"/>
              <a:cs typeface="Courier New" panose="02070309020205020404" pitchFamily="49" charset="0"/>
            </a:endParaRPr>
          </a:p>
        </p:txBody>
      </p:sp>
      <p:sp>
        <p:nvSpPr>
          <p:cNvPr id="7" name="Rectangle 6"/>
          <p:cNvSpPr/>
          <p:nvPr/>
        </p:nvSpPr>
        <p:spPr>
          <a:xfrm>
            <a:off x="149087" y="1066800"/>
            <a:ext cx="6858000" cy="4770537"/>
          </a:xfrm>
          <a:prstGeom prst="rect">
            <a:avLst/>
          </a:prstGeom>
        </p:spPr>
        <p:txBody>
          <a:bodyPr wrap="square">
            <a:spAutoFit/>
          </a:bodyPr>
          <a:lstStyle/>
          <a:p>
            <a:r>
              <a:rPr lang="en-US" sz="1600" dirty="0" err="1">
                <a:latin typeface="Courier New" panose="02070309020205020404" pitchFamily="49" charset="0"/>
                <a:cs typeface="Courier New" panose="02070309020205020404" pitchFamily="49" charset="0"/>
              </a:rPr>
              <a:t>func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PrintHex</a:t>
            </a:r>
            <a:r>
              <a:rPr lang="en-US" sz="1600" dirty="0">
                <a:latin typeface="Courier New" panose="02070309020205020404" pitchFamily="49" charset="0"/>
                <a:cs typeface="Courier New" panose="02070309020205020404" pitchFamily="49" charset="0"/>
              </a:rPr>
              <a:t>(value uint64)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digits [16]uint8</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digitsUsed</a:t>
            </a:r>
            <a:r>
              <a:rPr lang="en-US" sz="1600" dirty="0">
                <a:latin typeface="Courier New" panose="02070309020205020404" pitchFamily="49" charset="0"/>
                <a:cs typeface="Courier New" panose="02070309020205020404" pitchFamily="49" charset="0"/>
              </a:rPr>
              <a:t> := 0</a:t>
            </a:r>
          </a:p>
          <a:p>
            <a:r>
              <a:rPr lang="en-US" sz="1600" dirty="0">
                <a:latin typeface="Courier New" panose="02070309020205020404" pitchFamily="49" charset="0"/>
                <a:cs typeface="Courier New" panose="02070309020205020404" pitchFamily="49" charset="0"/>
              </a:rPr>
              <a:t>    for value &gt; 0 {</a:t>
            </a:r>
          </a:p>
          <a:p>
            <a:r>
              <a:rPr lang="en-US" sz="1600" dirty="0">
                <a:latin typeface="Courier New" panose="02070309020205020404" pitchFamily="49" charset="0"/>
                <a:cs typeface="Courier New" panose="02070309020205020404" pitchFamily="49" charset="0"/>
              </a:rPr>
              <a:t>        digits[</a:t>
            </a:r>
            <a:r>
              <a:rPr lang="en-US" sz="1600" dirty="0" err="1">
                <a:latin typeface="Courier New" panose="02070309020205020404" pitchFamily="49" charset="0"/>
                <a:cs typeface="Courier New" panose="02070309020205020404" pitchFamily="49" charset="0"/>
              </a:rPr>
              <a:t>digitsUsed</a:t>
            </a:r>
            <a:r>
              <a:rPr lang="en-US" sz="1600" dirty="0">
                <a:latin typeface="Courier New" panose="02070309020205020404" pitchFamily="49" charset="0"/>
                <a:cs typeface="Courier New" panose="02070309020205020404" pitchFamily="49" charset="0"/>
              </a:rPr>
              <a:t>] </a:t>
            </a:r>
            <a:endParaRPr lang="en-US" sz="1600" dirty="0" smtClean="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 uint8(value </a:t>
            </a:r>
            <a:r>
              <a:rPr lang="en-US" sz="1600" dirty="0">
                <a:latin typeface="Courier New" panose="02070309020205020404" pitchFamily="49" charset="0"/>
                <a:cs typeface="Courier New" panose="02070309020205020404" pitchFamily="49" charset="0"/>
              </a:rPr>
              <a:t>&amp; </a:t>
            </a:r>
            <a:r>
              <a:rPr lang="en-US" sz="1600" dirty="0" err="1">
                <a:latin typeface="Courier New" panose="02070309020205020404" pitchFamily="49" charset="0"/>
                <a:cs typeface="Courier New" panose="02070309020205020404" pitchFamily="49" charset="0"/>
              </a:rPr>
              <a:t>digitMask</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value = value&gt;&gt;4</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digitsUsed</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("0x")</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digitsUsed</a:t>
            </a:r>
            <a:r>
              <a:rPr lang="en-US" sz="1600" dirty="0">
                <a:latin typeface="Courier New" panose="02070309020205020404" pitchFamily="49" charset="0"/>
                <a:cs typeface="Courier New" panose="02070309020205020404" pitchFamily="49" charset="0"/>
              </a:rPr>
              <a:t> &gt; 0 {</a:t>
            </a:r>
          </a:p>
          <a:p>
            <a:r>
              <a:rPr lang="en-US" sz="1600" dirty="0">
                <a:latin typeface="Courier New" panose="02070309020205020404" pitchFamily="49" charset="0"/>
                <a:cs typeface="Courier New" panose="02070309020205020404" pitchFamily="49" charset="0"/>
              </a:rPr>
              <a:t>        for </a:t>
            </a:r>
            <a:r>
              <a:rPr lang="en-US" sz="1600" dirty="0" err="1">
                <a:latin typeface="Courier New" panose="02070309020205020404" pitchFamily="49" charset="0"/>
                <a:cs typeface="Courier New" panose="02070309020205020404" pitchFamily="49" charset="0"/>
              </a:rPr>
              <a:t>currentDigit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digitsUsed</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1</a:t>
            </a: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currentDigit</a:t>
            </a:r>
            <a:r>
              <a:rPr lang="en-US" sz="1600" dirty="0">
                <a:latin typeface="Courier New" panose="02070309020205020404" pitchFamily="49" charset="0"/>
                <a:cs typeface="Courier New" panose="02070309020205020404" pitchFamily="49" charset="0"/>
              </a:rPr>
              <a:t> &gt;= 0; </a:t>
            </a:r>
            <a:endParaRPr lang="en-US" sz="1600" dirty="0" smtClean="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currentDigit</a:t>
            </a:r>
            <a:r>
              <a:rPr lang="en-US" sz="1600" dirty="0" smtClean="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switch digits[</a:t>
            </a:r>
            <a:r>
              <a:rPr lang="en-US" sz="1600" dirty="0" err="1">
                <a:latin typeface="Courier New" panose="02070309020205020404" pitchFamily="49" charset="0"/>
                <a:cs typeface="Courier New" panose="02070309020205020404" pitchFamily="49" charset="0"/>
              </a:rPr>
              <a:t>currentDigit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case 0x0:</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("0")</a:t>
            </a:r>
          </a:p>
          <a:p>
            <a:r>
              <a:rPr lang="en-US" sz="1600" dirty="0">
                <a:latin typeface="Courier New" panose="02070309020205020404" pitchFamily="49" charset="0"/>
                <a:cs typeface="Courier New" panose="02070309020205020404" pitchFamily="49" charset="0"/>
              </a:rPr>
              <a:t>                case 0x1:</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printstring</a:t>
            </a:r>
            <a:r>
              <a:rPr lang="en-US" sz="1600" dirty="0">
                <a:latin typeface="Courier New" panose="02070309020205020404" pitchFamily="49" charset="0"/>
                <a:cs typeface="Courier New" panose="02070309020205020404" pitchFamily="49" charset="0"/>
              </a:rPr>
              <a:t>("1</a:t>
            </a: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Rectangle 7"/>
          <p:cNvSpPr/>
          <p:nvPr/>
        </p:nvSpPr>
        <p:spPr bwMode="auto">
          <a:xfrm>
            <a:off x="149087" y="990227"/>
            <a:ext cx="5413513" cy="480097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9" name="Rectangle 8"/>
          <p:cNvSpPr/>
          <p:nvPr/>
        </p:nvSpPr>
        <p:spPr bwMode="auto">
          <a:xfrm>
            <a:off x="5562600" y="990227"/>
            <a:ext cx="3429000" cy="524520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10" name="Rectangle 9"/>
          <p:cNvSpPr/>
          <p:nvPr/>
        </p:nvSpPr>
        <p:spPr bwMode="auto">
          <a:xfrm>
            <a:off x="8991600" y="990227"/>
            <a:ext cx="3048000" cy="3048373"/>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5159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85900" y="29817"/>
            <a:ext cx="9525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Next steps: compile runtime and </a:t>
            </a:r>
            <a:r>
              <a:rPr lang="en-US" sz="2800" b="1" kern="0" dirty="0" err="1" smtClean="0">
                <a:solidFill>
                  <a:srgbClr val="EA7C1E"/>
                </a:solidFill>
                <a:latin typeface="+mn-lt"/>
              </a:rPr>
              <a:t>boostrap</a:t>
            </a:r>
            <a:r>
              <a:rPr lang="en-US" sz="2800" b="1" kern="0" dirty="0" smtClean="0">
                <a:solidFill>
                  <a:srgbClr val="EA7C1E"/>
                </a:solidFill>
                <a:latin typeface="+mn-lt"/>
              </a:rPr>
              <a:t> compiler to z</a:t>
            </a:r>
            <a:endParaRPr lang="en-US" sz="2800" b="1" kern="0" dirty="0">
              <a:solidFill>
                <a:srgbClr val="EA7C1E"/>
              </a:solidFill>
              <a:latin typeface="+mn-lt"/>
            </a:endParaRPr>
          </a:p>
        </p:txBody>
      </p:sp>
      <p:sp>
        <p:nvSpPr>
          <p:cNvPr id="6" name="Title 1"/>
          <p:cNvSpPr txBox="1">
            <a:spLocks/>
          </p:cNvSpPr>
          <p:nvPr/>
        </p:nvSpPr>
        <p:spPr>
          <a:xfrm>
            <a:off x="1676400" y="460599"/>
            <a:ext cx="9525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000" i="1" kern="0" dirty="0" smtClean="0">
                <a:solidFill>
                  <a:srgbClr val="EA7C1E"/>
                </a:solidFill>
              </a:rPr>
              <a:t>Well, what did the code look like?</a:t>
            </a:r>
            <a:endParaRPr lang="en-US" sz="2000" i="1" kern="0" dirty="0">
              <a:solidFill>
                <a:srgbClr val="EA7C1E"/>
              </a:solidFill>
            </a:endParaRPr>
          </a:p>
        </p:txBody>
      </p:sp>
      <p:sp>
        <p:nvSpPr>
          <p:cNvPr id="8" name="Rectangle 7"/>
          <p:cNvSpPr/>
          <p:nvPr/>
        </p:nvSpPr>
        <p:spPr>
          <a:xfrm>
            <a:off x="457200" y="891381"/>
            <a:ext cx="6096000" cy="5363007"/>
          </a:xfrm>
          <a:prstGeom prst="rect">
            <a:avLst/>
          </a:prstGeom>
        </p:spPr>
        <p:txBody>
          <a:bodyPr>
            <a:spAutoFit/>
          </a:bodyPr>
          <a:lstStyle/>
          <a:p>
            <a:r>
              <a:rPr lang="en-US" sz="1500" dirty="0">
                <a:latin typeface="Courier New" panose="02070309020205020404" pitchFamily="49" charset="0"/>
                <a:cs typeface="Courier New" panose="02070309020205020404" pitchFamily="49" charset="0"/>
              </a:rPr>
              <a:t>00000 TEXT    "".funny(SB), $-8-16</a:t>
            </a:r>
          </a:p>
          <a:p>
            <a:r>
              <a:rPr lang="en-US" sz="1500" b="1" dirty="0">
                <a:solidFill>
                  <a:srgbClr val="FF0000"/>
                </a:solidFill>
                <a:latin typeface="Courier New" panose="02070309020205020404" pitchFamily="49" charset="0"/>
                <a:cs typeface="Courier New" panose="02070309020205020404" pitchFamily="49" charset="0"/>
              </a:rPr>
              <a:t>00000 MOVD    16(g), R3</a:t>
            </a:r>
          </a:p>
          <a:p>
            <a:r>
              <a:rPr lang="en-US" sz="1500" b="1" dirty="0">
                <a:solidFill>
                  <a:srgbClr val="FF0000"/>
                </a:solidFill>
                <a:latin typeface="Courier New" panose="02070309020205020404" pitchFamily="49" charset="0"/>
                <a:cs typeface="Courier New" panose="02070309020205020404" pitchFamily="49" charset="0"/>
              </a:rPr>
              <a:t>00006 CMPU    R3, R15</a:t>
            </a:r>
          </a:p>
          <a:p>
            <a:r>
              <a:rPr lang="en-US" sz="1500" b="1" dirty="0">
                <a:solidFill>
                  <a:srgbClr val="FF0000"/>
                </a:solidFill>
                <a:latin typeface="Courier New" panose="02070309020205020404" pitchFamily="49" charset="0"/>
                <a:cs typeface="Courier New" panose="02070309020205020404" pitchFamily="49" charset="0"/>
              </a:rPr>
              <a:t>00010 BLT     28</a:t>
            </a:r>
          </a:p>
          <a:p>
            <a:r>
              <a:rPr lang="en-US" sz="1500" b="1" dirty="0">
                <a:solidFill>
                  <a:srgbClr val="FF0000"/>
                </a:solidFill>
                <a:latin typeface="Courier New" panose="02070309020205020404" pitchFamily="49" charset="0"/>
                <a:cs typeface="Courier New" panose="02070309020205020404" pitchFamily="49" charset="0"/>
              </a:rPr>
              <a:t>00014 MOVD    R14, R5</a:t>
            </a:r>
          </a:p>
          <a:p>
            <a:r>
              <a:rPr lang="en-US" sz="1500" b="1" dirty="0">
                <a:solidFill>
                  <a:srgbClr val="FF0000"/>
                </a:solidFill>
                <a:latin typeface="Courier New" panose="02070309020205020404" pitchFamily="49" charset="0"/>
                <a:cs typeface="Courier New" panose="02070309020205020404" pitchFamily="49" charset="0"/>
              </a:rPr>
              <a:t>00018 CALL    </a:t>
            </a:r>
            <a:r>
              <a:rPr lang="en-US" sz="1500" b="1" dirty="0" err="1">
                <a:solidFill>
                  <a:srgbClr val="FF0000"/>
                </a:solidFill>
                <a:latin typeface="Courier New" panose="02070309020205020404" pitchFamily="49" charset="0"/>
                <a:cs typeface="Courier New" panose="02070309020205020404" pitchFamily="49" charset="0"/>
              </a:rPr>
              <a:t>runtime.morestack_noctxt</a:t>
            </a:r>
            <a:r>
              <a:rPr lang="en-US" sz="1500" b="1" dirty="0">
                <a:solidFill>
                  <a:srgbClr val="FF0000"/>
                </a:solidFill>
                <a:latin typeface="Courier New" panose="02070309020205020404" pitchFamily="49" charset="0"/>
                <a:cs typeface="Courier New" panose="02070309020205020404" pitchFamily="49" charset="0"/>
              </a:rPr>
              <a:t>(SB)</a:t>
            </a:r>
          </a:p>
          <a:p>
            <a:r>
              <a:rPr lang="en-US" sz="1500" b="1" dirty="0">
                <a:solidFill>
                  <a:srgbClr val="FF0000"/>
                </a:solidFill>
                <a:latin typeface="Courier New" panose="02070309020205020404" pitchFamily="49" charset="0"/>
                <a:cs typeface="Courier New" panose="02070309020205020404" pitchFamily="49" charset="0"/>
              </a:rPr>
              <a:t>00024 JMP     0</a:t>
            </a:r>
          </a:p>
          <a:p>
            <a:r>
              <a:rPr lang="en-US" sz="1500" b="1" dirty="0">
                <a:solidFill>
                  <a:srgbClr val="FF0000"/>
                </a:solidFill>
                <a:latin typeface="Courier New" panose="02070309020205020404" pitchFamily="49" charset="0"/>
                <a:cs typeface="Courier New" panose="02070309020205020404" pitchFamily="49" charset="0"/>
              </a:rPr>
              <a:t>00028 NOP</a:t>
            </a:r>
          </a:p>
          <a:p>
            <a:r>
              <a:rPr lang="en-US" sz="1500" dirty="0">
                <a:latin typeface="Courier New" panose="02070309020205020404" pitchFamily="49" charset="0"/>
                <a:cs typeface="Courier New" panose="02070309020205020404" pitchFamily="49" charset="0"/>
              </a:rPr>
              <a:t>00028 FMOVD   $f64.0000000000000000(SB), F0</a:t>
            </a:r>
          </a:p>
          <a:p>
            <a:r>
              <a:rPr lang="en-US" sz="1500" dirty="0">
                <a:latin typeface="Courier New" panose="02070309020205020404" pitchFamily="49" charset="0"/>
                <a:cs typeface="Courier New" panose="02070309020205020404" pitchFamily="49" charset="0"/>
              </a:rPr>
              <a:t>00038 FMOVD   "".seed(FP), F2</a:t>
            </a:r>
          </a:p>
          <a:p>
            <a:r>
              <a:rPr lang="en-US" sz="1500" dirty="0">
                <a:latin typeface="Courier New" panose="02070309020205020404" pitchFamily="49" charset="0"/>
                <a:cs typeface="Courier New" panose="02070309020205020404" pitchFamily="49" charset="0"/>
              </a:rPr>
              <a:t>00044 MOVD    $1, R3</a:t>
            </a:r>
          </a:p>
          <a:p>
            <a:r>
              <a:rPr lang="en-US" sz="1500" dirty="0">
                <a:latin typeface="Courier New" panose="02070309020205020404" pitchFamily="49" charset="0"/>
                <a:cs typeface="Courier New" panose="02070309020205020404" pitchFamily="49" charset="0"/>
              </a:rPr>
              <a:t>00050 MOVD    $1000000000, R2</a:t>
            </a:r>
          </a:p>
          <a:p>
            <a:r>
              <a:rPr lang="en-US" sz="1500" dirty="0">
                <a:latin typeface="Courier New" panose="02070309020205020404" pitchFamily="49" charset="0"/>
                <a:cs typeface="Courier New" panose="02070309020205020404" pitchFamily="49" charset="0"/>
              </a:rPr>
              <a:t>00056 CMPBGE  R3, R2, 186</a:t>
            </a:r>
          </a:p>
          <a:p>
            <a:r>
              <a:rPr lang="en-US" sz="1500" dirty="0">
                <a:latin typeface="Courier New" panose="02070309020205020404" pitchFamily="49" charset="0"/>
                <a:cs typeface="Courier New" panose="02070309020205020404" pitchFamily="49" charset="0"/>
              </a:rPr>
              <a:t>00062 FMOVD   $f64.4046000000000000(SB), F0</a:t>
            </a:r>
          </a:p>
          <a:p>
            <a:r>
              <a:rPr lang="en-US" sz="1500" dirty="0">
                <a:latin typeface="Courier New" panose="02070309020205020404" pitchFamily="49" charset="0"/>
                <a:cs typeface="Courier New" panose="02070309020205020404" pitchFamily="49" charset="0"/>
              </a:rPr>
              <a:t>00072 FADD    F2, F0, F0</a:t>
            </a:r>
          </a:p>
          <a:p>
            <a:r>
              <a:rPr lang="en-US" sz="1500" dirty="0">
                <a:latin typeface="Courier New" panose="02070309020205020404" pitchFamily="49" charset="0"/>
                <a:cs typeface="Courier New" panose="02070309020205020404" pitchFamily="49" charset="0"/>
              </a:rPr>
              <a:t>00076 FMOVD   F0, F2</a:t>
            </a:r>
          </a:p>
          <a:p>
            <a:r>
              <a:rPr lang="en-US" sz="1500" dirty="0">
                <a:latin typeface="Courier New" panose="02070309020205020404" pitchFamily="49" charset="0"/>
                <a:cs typeface="Courier New" panose="02070309020205020404" pitchFamily="49" charset="0"/>
              </a:rPr>
              <a:t>00078 FMOVD   $f64.4010000000000000(SB), F1</a:t>
            </a:r>
          </a:p>
          <a:p>
            <a:r>
              <a:rPr lang="en-US" sz="1500" dirty="0">
                <a:latin typeface="Courier New" panose="02070309020205020404" pitchFamily="49" charset="0"/>
                <a:cs typeface="Courier New" panose="02070309020205020404" pitchFamily="49" charset="0"/>
              </a:rPr>
              <a:t>00088 FCMPU   F0, F1</a:t>
            </a:r>
          </a:p>
          <a:p>
            <a:r>
              <a:rPr lang="en-US" sz="1500" dirty="0">
                <a:latin typeface="Courier New" panose="02070309020205020404" pitchFamily="49" charset="0"/>
                <a:cs typeface="Courier New" panose="02070309020205020404" pitchFamily="49" charset="0"/>
              </a:rPr>
              <a:t>00092 BLT     114</a:t>
            </a:r>
          </a:p>
          <a:p>
            <a:r>
              <a:rPr lang="en-US" sz="1500" b="1" dirty="0">
                <a:solidFill>
                  <a:srgbClr val="FF0000"/>
                </a:solidFill>
                <a:latin typeface="Courier New" panose="02070309020205020404" pitchFamily="49" charset="0"/>
                <a:cs typeface="Courier New" panose="02070309020205020404" pitchFamily="49" charset="0"/>
              </a:rPr>
              <a:t>00096 MOVD    $1, R2</a:t>
            </a:r>
          </a:p>
          <a:p>
            <a:r>
              <a:rPr lang="en-US" sz="1500" b="1" dirty="0">
                <a:solidFill>
                  <a:srgbClr val="FF0000"/>
                </a:solidFill>
                <a:latin typeface="Courier New" panose="02070309020205020404" pitchFamily="49" charset="0"/>
                <a:cs typeface="Courier New" panose="02070309020205020404" pitchFamily="49" charset="0"/>
              </a:rPr>
              <a:t>00102 ADD     R2, R3, R1</a:t>
            </a:r>
          </a:p>
          <a:p>
            <a:r>
              <a:rPr lang="en-US" sz="1500" b="1" dirty="0">
                <a:solidFill>
                  <a:srgbClr val="FF0000"/>
                </a:solidFill>
                <a:latin typeface="Courier New" panose="02070309020205020404" pitchFamily="49" charset="0"/>
                <a:cs typeface="Courier New" panose="02070309020205020404" pitchFamily="49" charset="0"/>
              </a:rPr>
              <a:t>00106 MOVD    R1, R3</a:t>
            </a:r>
          </a:p>
          <a:p>
            <a:r>
              <a:rPr lang="en-US" sz="1500" dirty="0">
                <a:latin typeface="Courier New" panose="02070309020205020404" pitchFamily="49" charset="0"/>
                <a:cs typeface="Courier New" panose="02070309020205020404" pitchFamily="49" charset="0"/>
              </a:rPr>
              <a:t>00110 JMP     </a:t>
            </a:r>
            <a:r>
              <a:rPr lang="en-US" sz="1500" dirty="0" smtClean="0">
                <a:latin typeface="Courier New" panose="02070309020205020404" pitchFamily="49" charset="0"/>
                <a:cs typeface="Courier New" panose="02070309020205020404" pitchFamily="49" charset="0"/>
              </a:rPr>
              <a:t>50</a:t>
            </a:r>
            <a:endParaRPr lang="en-US" sz="1500" dirty="0">
              <a:latin typeface="Courier New" panose="02070309020205020404" pitchFamily="49" charset="0"/>
              <a:cs typeface="Courier New" panose="02070309020205020404" pitchFamily="49" charset="0"/>
            </a:endParaRPr>
          </a:p>
        </p:txBody>
      </p:sp>
      <p:sp>
        <p:nvSpPr>
          <p:cNvPr id="9" name="Rectangle 8"/>
          <p:cNvSpPr/>
          <p:nvPr/>
        </p:nvSpPr>
        <p:spPr>
          <a:xfrm>
            <a:off x="6248400" y="891381"/>
            <a:ext cx="6096000" cy="3989169"/>
          </a:xfrm>
          <a:prstGeom prst="rect">
            <a:avLst/>
          </a:prstGeom>
        </p:spPr>
        <p:txBody>
          <a:bodyPr>
            <a:spAutoFit/>
          </a:bodyPr>
          <a:lstStyle/>
          <a:p>
            <a:r>
              <a:rPr lang="en-US" sz="1500" dirty="0" smtClean="0">
                <a:latin typeface="Courier New" panose="02070309020205020404" pitchFamily="49" charset="0"/>
                <a:cs typeface="Courier New" panose="02070309020205020404" pitchFamily="49" charset="0"/>
              </a:rPr>
              <a:t>00114 </a:t>
            </a:r>
            <a:r>
              <a:rPr lang="en-US" sz="1500" dirty="0">
                <a:latin typeface="Courier New" panose="02070309020205020404" pitchFamily="49" charset="0"/>
                <a:cs typeface="Courier New" panose="02070309020205020404" pitchFamily="49" charset="0"/>
              </a:rPr>
              <a:t>MOVD    "".xx(SB), R1</a:t>
            </a:r>
          </a:p>
          <a:p>
            <a:r>
              <a:rPr lang="en-US" sz="1500" b="1" dirty="0">
                <a:solidFill>
                  <a:srgbClr val="FF0000"/>
                </a:solidFill>
                <a:latin typeface="Courier New" panose="02070309020205020404" pitchFamily="49" charset="0"/>
                <a:cs typeface="Courier New" panose="02070309020205020404" pitchFamily="49" charset="0"/>
              </a:rPr>
              <a:t>00120 MOVD    $2, R2</a:t>
            </a:r>
          </a:p>
          <a:p>
            <a:r>
              <a:rPr lang="en-US" sz="1500" b="1" dirty="0">
                <a:solidFill>
                  <a:srgbClr val="FF0000"/>
                </a:solidFill>
                <a:latin typeface="Courier New" panose="02070309020205020404" pitchFamily="49" charset="0"/>
                <a:cs typeface="Courier New" panose="02070309020205020404" pitchFamily="49" charset="0"/>
              </a:rPr>
              <a:t>00126 ADD     R2, R1</a:t>
            </a:r>
          </a:p>
          <a:p>
            <a:r>
              <a:rPr lang="en-US" sz="1500" b="1" dirty="0">
                <a:solidFill>
                  <a:srgbClr val="FF0000"/>
                </a:solidFill>
                <a:latin typeface="Courier New" panose="02070309020205020404" pitchFamily="49" charset="0"/>
                <a:cs typeface="Courier New" panose="02070309020205020404" pitchFamily="49" charset="0"/>
              </a:rPr>
              <a:t>00130 MOVD    R1, "".xx(SB)</a:t>
            </a:r>
          </a:p>
          <a:p>
            <a:r>
              <a:rPr lang="en-US" sz="1500" dirty="0">
                <a:latin typeface="Courier New" panose="02070309020205020404" pitchFamily="49" charset="0"/>
                <a:cs typeface="Courier New" panose="02070309020205020404" pitchFamily="49" charset="0"/>
              </a:rPr>
              <a:t>00136 FMOVD   $f64.3ff0000000000000(SB), F0</a:t>
            </a:r>
          </a:p>
          <a:p>
            <a:r>
              <a:rPr lang="en-US" sz="1500" dirty="0">
                <a:latin typeface="Courier New" panose="02070309020205020404" pitchFamily="49" charset="0"/>
                <a:cs typeface="Courier New" panose="02070309020205020404" pitchFamily="49" charset="0"/>
              </a:rPr>
              <a:t>00146 FADD    F2, F0, F0</a:t>
            </a:r>
          </a:p>
          <a:p>
            <a:r>
              <a:rPr lang="en-US" sz="1500" dirty="0">
                <a:latin typeface="Courier New" panose="02070309020205020404" pitchFamily="49" charset="0"/>
                <a:cs typeface="Courier New" panose="02070309020205020404" pitchFamily="49" charset="0"/>
              </a:rPr>
              <a:t>00150 FMOVD   F0, F2</a:t>
            </a:r>
          </a:p>
          <a:p>
            <a:r>
              <a:rPr lang="en-US" sz="1500" dirty="0">
                <a:latin typeface="Courier New" panose="02070309020205020404" pitchFamily="49" charset="0"/>
                <a:cs typeface="Courier New" panose="02070309020205020404" pitchFamily="49" charset="0"/>
              </a:rPr>
              <a:t>00152 MOVD    "".xx(SB), R1</a:t>
            </a:r>
          </a:p>
          <a:p>
            <a:r>
              <a:rPr lang="en-US" sz="1500" dirty="0">
                <a:latin typeface="Courier New" panose="02070309020205020404" pitchFamily="49" charset="0"/>
                <a:cs typeface="Courier New" panose="02070309020205020404" pitchFamily="49" charset="0"/>
              </a:rPr>
              <a:t>00158 CDGBRA  R1, F0</a:t>
            </a:r>
          </a:p>
          <a:p>
            <a:r>
              <a:rPr lang="en-US" sz="1500" dirty="0">
                <a:latin typeface="Courier New" panose="02070309020205020404" pitchFamily="49" charset="0"/>
                <a:cs typeface="Courier New" panose="02070309020205020404" pitchFamily="49" charset="0"/>
              </a:rPr>
              <a:t>00162 FADD    F2, F0, F0</a:t>
            </a:r>
          </a:p>
          <a:p>
            <a:r>
              <a:rPr lang="en-US" sz="1500" dirty="0">
                <a:latin typeface="Courier New" panose="02070309020205020404" pitchFamily="49" charset="0"/>
                <a:cs typeface="Courier New" panose="02070309020205020404" pitchFamily="49" charset="0"/>
              </a:rPr>
              <a:t>00166 FMOVD   F0, F2</a:t>
            </a:r>
          </a:p>
          <a:p>
            <a:r>
              <a:rPr lang="en-US" sz="1500" dirty="0">
                <a:latin typeface="Courier New" panose="02070309020205020404" pitchFamily="49" charset="0"/>
                <a:cs typeface="Courier New" panose="02070309020205020404" pitchFamily="49" charset="0"/>
              </a:rPr>
              <a:t>00168 MOVD    $1, R2</a:t>
            </a:r>
          </a:p>
          <a:p>
            <a:r>
              <a:rPr lang="en-US" sz="1500" b="1" dirty="0">
                <a:solidFill>
                  <a:srgbClr val="FF0000"/>
                </a:solidFill>
                <a:latin typeface="Courier New" panose="02070309020205020404" pitchFamily="49" charset="0"/>
                <a:cs typeface="Courier New" panose="02070309020205020404" pitchFamily="49" charset="0"/>
              </a:rPr>
              <a:t>00174 ADD     R2, R3, R1</a:t>
            </a:r>
          </a:p>
          <a:p>
            <a:r>
              <a:rPr lang="en-US" sz="1500" b="1" dirty="0">
                <a:solidFill>
                  <a:srgbClr val="FF0000"/>
                </a:solidFill>
                <a:latin typeface="Courier New" panose="02070309020205020404" pitchFamily="49" charset="0"/>
                <a:cs typeface="Courier New" panose="02070309020205020404" pitchFamily="49" charset="0"/>
              </a:rPr>
              <a:t>00178 MOVD    R1, R3</a:t>
            </a:r>
          </a:p>
          <a:p>
            <a:r>
              <a:rPr lang="en-US" sz="1500" dirty="0">
                <a:latin typeface="Courier New" panose="02070309020205020404" pitchFamily="49" charset="0"/>
                <a:cs typeface="Courier New" panose="02070309020205020404" pitchFamily="49" charset="0"/>
              </a:rPr>
              <a:t>00182 JMP     50</a:t>
            </a:r>
          </a:p>
          <a:p>
            <a:r>
              <a:rPr lang="en-US" sz="1500" dirty="0">
                <a:latin typeface="Courier New" panose="02070309020205020404" pitchFamily="49" charset="0"/>
                <a:cs typeface="Courier New" panose="02070309020205020404" pitchFamily="49" charset="0"/>
              </a:rPr>
              <a:t>00186 FMOVD   F2, "".~r1+8(FP)</a:t>
            </a:r>
          </a:p>
          <a:p>
            <a:r>
              <a:rPr lang="en-US" sz="1500" dirty="0">
                <a:latin typeface="Courier New" panose="02070309020205020404" pitchFamily="49" charset="0"/>
                <a:cs typeface="Courier New" panose="02070309020205020404" pitchFamily="49" charset="0"/>
              </a:rPr>
              <a:t>00192 JMP     R14</a:t>
            </a:r>
          </a:p>
        </p:txBody>
      </p:sp>
    </p:spTree>
    <p:extLst>
      <p:ext uri="{BB962C8B-B14F-4D97-AF65-F5344CB8AC3E}">
        <p14:creationId xmlns:p14="http://schemas.microsoft.com/office/powerpoint/2010/main" val="4073828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Content Placeholder 2"/>
          <p:cNvSpPr>
            <a:spLocks noGrp="1"/>
          </p:cNvSpPr>
          <p:nvPr>
            <p:ph idx="1"/>
          </p:nvPr>
        </p:nvSpPr>
        <p:spPr>
          <a:xfrm>
            <a:off x="609600" y="974379"/>
            <a:ext cx="10970684" cy="5045421"/>
          </a:xfrm>
        </p:spPr>
        <p:txBody>
          <a:bodyPr/>
          <a:lstStyle/>
          <a:p>
            <a:r>
              <a:rPr lang="en-US" dirty="0"/>
              <a:t>Eliminate use of temp registers in 3 address </a:t>
            </a:r>
            <a:r>
              <a:rPr lang="en-US" dirty="0" smtClean="0"/>
              <a:t>ops</a:t>
            </a:r>
            <a:endParaRPr lang="en-US" dirty="0"/>
          </a:p>
          <a:p>
            <a:r>
              <a:rPr lang="en-US" dirty="0"/>
              <a:t>Optimize string/byte equality checks</a:t>
            </a:r>
          </a:p>
          <a:p>
            <a:r>
              <a:rPr lang="en-US" dirty="0"/>
              <a:t>Reduce number of reserved </a:t>
            </a:r>
            <a:r>
              <a:rPr lang="en-US" dirty="0" smtClean="0"/>
              <a:t>registers . . . .</a:t>
            </a:r>
            <a:endParaRPr lang="en-US" dirty="0"/>
          </a:p>
        </p:txBody>
      </p:sp>
      <p:sp>
        <p:nvSpPr>
          <p:cNvPr id="4" name="Title 1"/>
          <p:cNvSpPr txBox="1">
            <a:spLocks/>
          </p:cNvSpPr>
          <p:nvPr/>
        </p:nvSpPr>
        <p:spPr>
          <a:xfrm>
            <a:off x="1332690" y="258417"/>
            <a:ext cx="9144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Now: need to improve – record issues and tackle them</a:t>
            </a:r>
            <a:endParaRPr lang="en-US" sz="2800" b="1" kern="0" dirty="0">
              <a:solidFill>
                <a:srgbClr val="EA7C1E"/>
              </a:solidFill>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383" y="1690341"/>
            <a:ext cx="8382000" cy="5197282"/>
          </a:xfrm>
          <a:prstGeom prst="rect">
            <a:avLst/>
          </a:prstGeom>
        </p:spPr>
      </p:pic>
    </p:spTree>
    <p:extLst>
      <p:ext uri="{BB962C8B-B14F-4D97-AF65-F5344CB8AC3E}">
        <p14:creationId xmlns:p14="http://schemas.microsoft.com/office/powerpoint/2010/main" val="424042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
          <p:cNvSpPr>
            <a:spLocks noChangeArrowheads="1"/>
          </p:cNvSpPr>
          <p:nvPr/>
        </p:nvSpPr>
        <p:spPr bwMode="auto">
          <a:xfrm>
            <a:off x="5410200" y="51054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Rectangle 3"/>
          <p:cNvSpPr/>
          <p:nvPr/>
        </p:nvSpPr>
        <p:spPr>
          <a:xfrm>
            <a:off x="980872" y="834957"/>
            <a:ext cx="11658600" cy="5539978"/>
          </a:xfrm>
          <a:prstGeom prst="rect">
            <a:avLst/>
          </a:prstGeom>
        </p:spPr>
        <p:txBody>
          <a:bodyPr wrap="square">
            <a:spAutoFit/>
          </a:bodyPr>
          <a:lstStyle/>
          <a:p>
            <a:r>
              <a:rPr lang="en-US" sz="1400" u="sng" dirty="0"/>
              <a:t>Redundant moves in sin function</a:t>
            </a:r>
          </a:p>
          <a:p>
            <a:r>
              <a:rPr lang="en-US" sz="1400" dirty="0"/>
              <a:t> </a:t>
            </a:r>
          </a:p>
          <a:p>
            <a:r>
              <a:rPr lang="en-US" sz="1400" dirty="0"/>
              <a:t>There are two sequences of redundant register moves in sin</a:t>
            </a:r>
          </a:p>
          <a:p>
            <a:r>
              <a:rPr lang="en-US" sz="1400"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95a32:    b9 84 00 20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%r2,%r0</a:t>
            </a:r>
          </a:p>
          <a:p>
            <a:r>
              <a:rPr lang="en-US" b="1" dirty="0">
                <a:latin typeface="Courier New" panose="02070309020205020404" pitchFamily="49" charset="0"/>
                <a:cs typeface="Courier New" panose="02070309020205020404" pitchFamily="49" charset="0"/>
              </a:rPr>
              <a:t>   95a36:    b9 84 00 12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%r1,%r2</a:t>
            </a:r>
          </a:p>
          <a:p>
            <a:r>
              <a:rPr lang="en-US" b="1" dirty="0">
                <a:latin typeface="Courier New" panose="02070309020205020404" pitchFamily="49" charset="0"/>
                <a:cs typeface="Courier New" panose="02070309020205020404" pitchFamily="49" charset="0"/>
              </a:rPr>
              <a:t>   95a3a:    b9 84 00 21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%r2,%r1</a:t>
            </a:r>
          </a:p>
          <a:p>
            <a:r>
              <a:rPr lang="en-US" b="1" dirty="0">
                <a:latin typeface="Courier New" panose="02070309020205020404" pitchFamily="49" charset="0"/>
                <a:cs typeface="Courier New" panose="02070309020205020404" pitchFamily="49" charset="0"/>
              </a:rPr>
              <a:t>   95a3e:    b9 84 00 12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%r1,%r2</a:t>
            </a:r>
          </a:p>
          <a:p>
            <a:r>
              <a:rPr lang="en-US" sz="1400" dirty="0"/>
              <a:t>Note that r0 has 0 in it so this is the same as clearing r1</a:t>
            </a:r>
          </a:p>
          <a:p>
            <a:r>
              <a:rPr lang="en-US" sz="1400" dirty="0"/>
              <a:t>and again....</a:t>
            </a:r>
          </a:p>
          <a:p>
            <a:r>
              <a:rPr lang="en-US" sz="1400" dirty="0"/>
              <a:t> </a:t>
            </a:r>
            <a:r>
              <a:rPr lang="en-US" sz="1400"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95a84</a:t>
            </a:r>
            <a:r>
              <a:rPr lang="en-US" b="1" dirty="0">
                <a:latin typeface="Courier New" panose="02070309020205020404" pitchFamily="49" charset="0"/>
                <a:cs typeface="Courier New" panose="02070309020205020404" pitchFamily="49" charset="0"/>
              </a:rPr>
              <a:t>:    b9 84 00 20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%r2,%r0</a:t>
            </a:r>
          </a:p>
          <a:p>
            <a:r>
              <a:rPr lang="en-US" b="1" dirty="0">
                <a:latin typeface="Courier New" panose="02070309020205020404" pitchFamily="49" charset="0"/>
                <a:cs typeface="Courier New" panose="02070309020205020404" pitchFamily="49" charset="0"/>
              </a:rPr>
              <a:t>   95a88:    b9 84 00 12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%r1,%r2</a:t>
            </a:r>
          </a:p>
          <a:p>
            <a:r>
              <a:rPr lang="en-US" b="1" dirty="0">
                <a:latin typeface="Courier New" panose="02070309020205020404" pitchFamily="49" charset="0"/>
                <a:cs typeface="Courier New" panose="02070309020205020404" pitchFamily="49" charset="0"/>
              </a:rPr>
              <a:t>   95a8c:    b9 84 00 21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%r2,%r1</a:t>
            </a:r>
          </a:p>
          <a:p>
            <a:r>
              <a:rPr lang="en-US" b="1" dirty="0">
                <a:latin typeface="Courier New" panose="02070309020205020404" pitchFamily="49" charset="0"/>
                <a:cs typeface="Courier New" panose="02070309020205020404" pitchFamily="49" charset="0"/>
              </a:rPr>
              <a:t>   95a90:    b9 84 00 12           </a:t>
            </a:r>
            <a:r>
              <a:rPr lang="en-US" b="1" dirty="0" err="1">
                <a:latin typeface="Courier New" panose="02070309020205020404" pitchFamily="49" charset="0"/>
                <a:cs typeface="Courier New" panose="02070309020205020404" pitchFamily="49" charset="0"/>
              </a:rPr>
              <a:t>llgcr</a:t>
            </a:r>
            <a:r>
              <a:rPr lang="en-US" b="1" dirty="0">
                <a:latin typeface="Courier New" panose="02070309020205020404" pitchFamily="49" charset="0"/>
                <a:cs typeface="Courier New" panose="02070309020205020404" pitchFamily="49" charset="0"/>
              </a:rPr>
              <a:t>    %r1,%r2</a:t>
            </a:r>
          </a:p>
          <a:p>
            <a:r>
              <a:rPr lang="en-US" sz="1400" dirty="0"/>
              <a:t> </a:t>
            </a:r>
            <a:r>
              <a:rPr lang="en-US" sz="1400" dirty="0" smtClean="0"/>
              <a:t>Can </a:t>
            </a:r>
            <a:r>
              <a:rPr lang="en-US" sz="1400" dirty="0"/>
              <a:t>we stop this from happening, or can we spot this sequence in peep?</a:t>
            </a:r>
          </a:p>
          <a:p>
            <a:r>
              <a:rPr lang="en-US" sz="1400" dirty="0"/>
              <a:t>Yu Xuan Zhang commented on Jan 27</a:t>
            </a:r>
          </a:p>
          <a:p>
            <a:r>
              <a:rPr lang="en-US" sz="1400" dirty="0"/>
              <a:t>Now it is done in  "Enable MOV copy propagation",  but unfortunately no remarkable improvement on sin :-(</a:t>
            </a:r>
          </a:p>
          <a:p>
            <a:endParaRPr lang="en-US" sz="1400" dirty="0"/>
          </a:p>
          <a:p>
            <a:r>
              <a:rPr lang="en-US" sz="1400" dirty="0"/>
              <a:t>Yu Xuan Zhang commented on Feb 02</a:t>
            </a:r>
          </a:p>
          <a:p>
            <a:r>
              <a:rPr lang="en-US" sz="1400" dirty="0"/>
              <a:t>Previously, "Enable MOV copy propagation" improves 2.7% in </a:t>
            </a:r>
            <a:r>
              <a:rPr lang="en-US" sz="1400" dirty="0" err="1"/>
              <a:t>geomean</a:t>
            </a:r>
            <a:r>
              <a:rPr lang="en-US" sz="1400" dirty="0"/>
              <a:t>.</a:t>
            </a:r>
          </a:p>
          <a:p>
            <a:endParaRPr lang="en-US" sz="1400" dirty="0"/>
          </a:p>
          <a:p>
            <a:r>
              <a:rPr lang="en-US" sz="1400" dirty="0"/>
              <a:t>Recently, I updated this optimization, enable </a:t>
            </a:r>
            <a:r>
              <a:rPr lang="en-US" sz="1400" dirty="0" err="1"/>
              <a:t>const</a:t>
            </a:r>
            <a:r>
              <a:rPr lang="en-US" sz="1400" dirty="0"/>
              <a:t> propagation, $0-&gt;R0 transform, and FMOVS.  It improves additional 3.7% in </a:t>
            </a:r>
            <a:r>
              <a:rPr lang="en-US" sz="1400" dirty="0" err="1"/>
              <a:t>geomean</a:t>
            </a:r>
            <a:r>
              <a:rPr lang="en-US" sz="1400" dirty="0"/>
              <a:t> on release-branch.go1.5.s390x,  improves additional 1.2% on dev.s390x.</a:t>
            </a:r>
          </a:p>
          <a:p>
            <a:endParaRPr lang="en-US" sz="1400" dirty="0"/>
          </a:p>
        </p:txBody>
      </p:sp>
      <p:sp>
        <p:nvSpPr>
          <p:cNvPr id="6" name="Title 1"/>
          <p:cNvSpPr txBox="1">
            <a:spLocks/>
          </p:cNvSpPr>
          <p:nvPr/>
        </p:nvSpPr>
        <p:spPr>
          <a:xfrm>
            <a:off x="1342417" y="274638"/>
            <a:ext cx="9144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Example from optimization database:</a:t>
            </a:r>
            <a:endParaRPr lang="en-US" sz="2800" b="1" kern="0" dirty="0">
              <a:solidFill>
                <a:srgbClr val="EA7C1E"/>
              </a:solidFill>
              <a:latin typeface="+mn-lt"/>
            </a:endParaRPr>
          </a:p>
        </p:txBody>
      </p:sp>
    </p:spTree>
    <p:extLst>
      <p:ext uri="{BB962C8B-B14F-4D97-AF65-F5344CB8AC3E}">
        <p14:creationId xmlns:p14="http://schemas.microsoft.com/office/powerpoint/2010/main" val="393310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Rectangle 2"/>
          <p:cNvSpPr>
            <a:spLocks noGrp="1" noChangeArrowheads="1"/>
          </p:cNvSpPr>
          <p:nvPr>
            <p:ph type="title"/>
          </p:nvPr>
        </p:nvSpPr>
        <p:spPr>
          <a:xfrm>
            <a:off x="2024974" y="192123"/>
            <a:ext cx="7815262"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err="1">
                <a:solidFill>
                  <a:srgbClr val="EA7C1E"/>
                </a:solidFill>
                <a:latin typeface="+mn-lt"/>
              </a:rPr>
              <a:t>Ahhh</a:t>
            </a:r>
            <a:r>
              <a:rPr lang="en-US" altLang="en-US" sz="2800" b="1" dirty="0">
                <a:solidFill>
                  <a:srgbClr val="EA7C1E"/>
                </a:solidFill>
                <a:latin typeface="+mn-lt"/>
              </a:rPr>
              <a:t>…. The Mainframe… </a:t>
            </a:r>
            <a:r>
              <a:rPr lang="en-US" altLang="en-US" sz="2800" b="1" dirty="0" smtClean="0">
                <a:solidFill>
                  <a:srgbClr val="EA7C1E"/>
                </a:solidFill>
                <a:latin typeface="+mn-lt"/>
              </a:rPr>
              <a:t>What’s a mainframe?</a:t>
            </a:r>
            <a:endParaRPr lang="en-US" altLang="en-US" sz="2800" b="1" dirty="0">
              <a:solidFill>
                <a:srgbClr val="EA7C1E"/>
              </a:solidFill>
              <a:latin typeface="+mn-lt"/>
            </a:endParaRPr>
          </a:p>
        </p:txBody>
      </p:sp>
      <p:pic>
        <p:nvPicPr>
          <p:cNvPr id="1026" name="Picture 2" descr="http://s7.computerhistory.org/is/image/CHM/102635888-03-01?$re-zoo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1440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64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
          <p:cNvSpPr>
            <a:spLocks noChangeArrowheads="1"/>
          </p:cNvSpPr>
          <p:nvPr/>
        </p:nvSpPr>
        <p:spPr bwMode="auto">
          <a:xfrm>
            <a:off x="5410200" y="51054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Rectangle 3"/>
          <p:cNvSpPr/>
          <p:nvPr/>
        </p:nvSpPr>
        <p:spPr>
          <a:xfrm>
            <a:off x="533400" y="990600"/>
            <a:ext cx="11658600" cy="5324535"/>
          </a:xfrm>
          <a:prstGeom prst="rect">
            <a:avLst/>
          </a:prstGeom>
        </p:spPr>
        <p:txBody>
          <a:bodyPr wrap="square">
            <a:spAutoFit/>
          </a:bodyPr>
          <a:lstStyle/>
          <a:p>
            <a:r>
              <a:rPr lang="en-US" sz="1400" u="sng" dirty="0" smtClean="0"/>
              <a:t>Dead </a:t>
            </a:r>
            <a:r>
              <a:rPr lang="en-US" sz="1400" u="sng" dirty="0"/>
              <a:t>code</a:t>
            </a:r>
          </a:p>
          <a:p>
            <a:endParaRPr lang="en-US" sz="1400" dirty="0"/>
          </a:p>
          <a:p>
            <a:r>
              <a:rPr lang="en-US" sz="1400" dirty="0" smtClean="0"/>
              <a:t>Updated </a:t>
            </a:r>
            <a:r>
              <a:rPr lang="en-US" sz="1400" dirty="0"/>
              <a:t>Feb 25 by Bill O'Farrell</a:t>
            </a:r>
          </a:p>
          <a:p>
            <a:r>
              <a:rPr lang="en-US" sz="1400" dirty="0" smtClean="0"/>
              <a:t>This </a:t>
            </a:r>
            <a:r>
              <a:rPr lang="en-US" sz="1400" dirty="0"/>
              <a:t>pattern appears frequently:</a:t>
            </a:r>
          </a:p>
          <a:p>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3eb2:       b9 04 00 13             </a:t>
            </a:r>
            <a:r>
              <a:rPr lang="en-US" b="1" dirty="0" err="1">
                <a:latin typeface="Courier New" panose="02070309020205020404" pitchFamily="49" charset="0"/>
                <a:cs typeface="Courier New" panose="02070309020205020404" pitchFamily="49" charset="0"/>
              </a:rPr>
              <a:t>lgr</a:t>
            </a:r>
            <a:r>
              <a:rPr lang="en-US" b="1" dirty="0">
                <a:latin typeface="Courier New" panose="02070309020205020404" pitchFamily="49" charset="0"/>
                <a:cs typeface="Courier New" panose="02070309020205020404" pitchFamily="49" charset="0"/>
              </a:rPr>
              <a:t>     %r1,%r3</a:t>
            </a:r>
          </a:p>
          <a:p>
            <a:r>
              <a:rPr lang="en-US" b="1" dirty="0">
                <a:latin typeface="Courier New" panose="02070309020205020404" pitchFamily="49" charset="0"/>
                <a:cs typeface="Courier New" panose="02070309020205020404" pitchFamily="49" charset="0"/>
              </a:rPr>
              <a:t>    3eb6:       e3 30 f0 20 00 24       stg     %r3,32(%r15)</a:t>
            </a:r>
          </a:p>
          <a:p>
            <a:r>
              <a:rPr lang="en-US" b="1" dirty="0">
                <a:latin typeface="Courier New" panose="02070309020205020404" pitchFamily="49" charset="0"/>
                <a:cs typeface="Courier New" panose="02070309020205020404" pitchFamily="49" charset="0"/>
              </a:rPr>
              <a:t>    3ebc:       c0 e5 00 00 02 </a:t>
            </a:r>
            <a:r>
              <a:rPr lang="en-US" b="1" dirty="0" err="1">
                <a:latin typeface="Courier New" panose="02070309020205020404" pitchFamily="49" charset="0"/>
                <a:cs typeface="Courier New" panose="02070309020205020404" pitchFamily="49" charset="0"/>
              </a:rPr>
              <a:t>ea</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brasl</a:t>
            </a:r>
            <a:r>
              <a:rPr lang="en-US" b="1" dirty="0">
                <a:latin typeface="Courier New" panose="02070309020205020404" pitchFamily="49" charset="0"/>
                <a:cs typeface="Courier New" panose="02070309020205020404" pitchFamily="49" charset="0"/>
              </a:rPr>
              <a:t>   %r14,4490 &lt;</a:t>
            </a:r>
            <a:r>
              <a:rPr lang="en-US" b="1" dirty="0" err="1">
                <a:latin typeface="Courier New" panose="02070309020205020404" pitchFamily="49" charset="0"/>
                <a:cs typeface="Courier New" panose="02070309020205020404" pitchFamily="49" charset="0"/>
              </a:rPr>
              <a:t>runtime.send</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    3ec2:       a5 1f 00 01             </a:t>
            </a:r>
            <a:r>
              <a:rPr lang="en-US" b="1" dirty="0" err="1">
                <a:latin typeface="Courier New" panose="02070309020205020404" pitchFamily="49" charset="0"/>
                <a:cs typeface="Courier New" panose="02070309020205020404" pitchFamily="49" charset="0"/>
              </a:rPr>
              <a:t>llill</a:t>
            </a:r>
            <a:r>
              <a:rPr lang="en-US" b="1" dirty="0">
                <a:latin typeface="Courier New" panose="02070309020205020404" pitchFamily="49" charset="0"/>
                <a:cs typeface="Courier New" panose="02070309020205020404" pitchFamily="49" charset="0"/>
              </a:rPr>
              <a:t>   %r1,1</a:t>
            </a:r>
          </a:p>
          <a:p>
            <a:r>
              <a:rPr lang="en-US" sz="1400" dirty="0" smtClean="0"/>
              <a:t>another </a:t>
            </a:r>
            <a:r>
              <a:rPr lang="en-US" sz="1400" dirty="0"/>
              <a:t>example:</a:t>
            </a:r>
          </a:p>
          <a:p>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3f1a:       e3 10 f0 10 00 24       stg     %r1,16(%r15)</a:t>
            </a:r>
          </a:p>
          <a:p>
            <a:r>
              <a:rPr lang="en-US" b="1" dirty="0">
                <a:latin typeface="Courier New" panose="02070309020205020404" pitchFamily="49" charset="0"/>
                <a:cs typeface="Courier New" panose="02070309020205020404" pitchFamily="49" charset="0"/>
              </a:rPr>
              <a:t>    3f20:       b9 04 00 17             </a:t>
            </a:r>
            <a:r>
              <a:rPr lang="en-US" b="1" dirty="0" err="1">
                <a:latin typeface="Courier New" panose="02070309020205020404" pitchFamily="49" charset="0"/>
                <a:cs typeface="Courier New" panose="02070309020205020404" pitchFamily="49" charset="0"/>
              </a:rPr>
              <a:t>lgr</a:t>
            </a:r>
            <a:r>
              <a:rPr lang="en-US" b="1" dirty="0">
                <a:latin typeface="Courier New" panose="02070309020205020404" pitchFamily="49" charset="0"/>
                <a:cs typeface="Courier New" panose="02070309020205020404" pitchFamily="49" charset="0"/>
              </a:rPr>
              <a:t>     %r1,%r7</a:t>
            </a:r>
          </a:p>
          <a:p>
            <a:r>
              <a:rPr lang="en-US" b="1" dirty="0">
                <a:latin typeface="Courier New" panose="02070309020205020404" pitchFamily="49" charset="0"/>
                <a:cs typeface="Courier New" panose="02070309020205020404" pitchFamily="49" charset="0"/>
              </a:rPr>
              <a:t>    3f24:       e3 70 f0 18 00 24       stg     %r7,24(%r15)</a:t>
            </a:r>
          </a:p>
          <a:p>
            <a:r>
              <a:rPr lang="en-US" b="1" dirty="0">
                <a:latin typeface="Courier New" panose="02070309020205020404" pitchFamily="49" charset="0"/>
                <a:cs typeface="Courier New" panose="02070309020205020404" pitchFamily="49" charset="0"/>
              </a:rPr>
              <a:t>    3f2a:       c0 e5 00 00 71 0b       </a:t>
            </a:r>
            <a:r>
              <a:rPr lang="en-US" b="1" dirty="0" err="1">
                <a:latin typeface="Courier New" panose="02070309020205020404" pitchFamily="49" charset="0"/>
                <a:cs typeface="Courier New" panose="02070309020205020404" pitchFamily="49" charset="0"/>
              </a:rPr>
              <a:t>brasl</a:t>
            </a:r>
            <a:r>
              <a:rPr lang="en-US" b="1" dirty="0">
                <a:latin typeface="Courier New" panose="02070309020205020404" pitchFamily="49" charset="0"/>
                <a:cs typeface="Courier New" panose="02070309020205020404" pitchFamily="49" charset="0"/>
              </a:rPr>
              <a:t>   %r14,12140</a:t>
            </a:r>
          </a:p>
          <a:p>
            <a:r>
              <a:rPr lang="en-US" sz="1400" dirty="0" smtClean="0"/>
              <a:t>Here </a:t>
            </a:r>
            <a:r>
              <a:rPr lang="en-US" sz="1400" dirty="0"/>
              <a:t>R1 is loaded as if to save a register value, but is then killed across a call.</a:t>
            </a:r>
          </a:p>
          <a:p>
            <a:r>
              <a:rPr lang="en-US" sz="1400" dirty="0" smtClean="0"/>
              <a:t>Michael </a:t>
            </a:r>
            <a:r>
              <a:rPr lang="en-US" sz="1400" dirty="0" err="1"/>
              <a:t>Munday</a:t>
            </a:r>
            <a:r>
              <a:rPr lang="en-US" sz="1400" dirty="0"/>
              <a:t> commented on Feb </a:t>
            </a:r>
            <a:r>
              <a:rPr lang="en-US" sz="1400" dirty="0" smtClean="0"/>
              <a:t>26</a:t>
            </a:r>
            <a:endParaRPr lang="en-US" sz="1400" dirty="0"/>
          </a:p>
          <a:p>
            <a:r>
              <a:rPr lang="en-US" sz="1400" dirty="0" smtClean="0"/>
              <a:t>It </a:t>
            </a:r>
            <a:r>
              <a:rPr lang="en-US" sz="1400" dirty="0"/>
              <a:t>looks like BL/CALL instructions (which get assembled into </a:t>
            </a:r>
            <a:r>
              <a:rPr lang="en-US" sz="1400" dirty="0" err="1"/>
              <a:t>brasl</a:t>
            </a:r>
            <a:r>
              <a:rPr lang="en-US" sz="1400" dirty="0"/>
              <a:t> instructions) were being treated as 'using' all registers in peep. I've changed this assumption to be 'setting' all registers </a:t>
            </a:r>
          </a:p>
          <a:p>
            <a:endParaRPr lang="en-US" sz="1400" dirty="0"/>
          </a:p>
          <a:p>
            <a:r>
              <a:rPr lang="en-US" sz="1400" dirty="0"/>
              <a:t>Bill O'Farrell commented on Feb 26</a:t>
            </a:r>
          </a:p>
          <a:p>
            <a:r>
              <a:rPr lang="en-US" sz="1400" dirty="0" smtClean="0"/>
              <a:t>with </a:t>
            </a:r>
            <a:r>
              <a:rPr lang="en-US" sz="1400" dirty="0"/>
              <a:t>last night's change by Michael, code segments are about 8% smaller by my measurement</a:t>
            </a:r>
          </a:p>
          <a:p>
            <a:endParaRPr lang="en-US" sz="1400" dirty="0"/>
          </a:p>
          <a:p>
            <a:endParaRPr lang="en-US" sz="1400" dirty="0"/>
          </a:p>
        </p:txBody>
      </p:sp>
      <p:sp>
        <p:nvSpPr>
          <p:cNvPr id="6" name="Title 1"/>
          <p:cNvSpPr txBox="1">
            <a:spLocks/>
          </p:cNvSpPr>
          <p:nvPr/>
        </p:nvSpPr>
        <p:spPr>
          <a:xfrm>
            <a:off x="1361873" y="199418"/>
            <a:ext cx="9144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Another example:</a:t>
            </a:r>
            <a:endParaRPr lang="en-US" sz="2800" b="1" kern="0" dirty="0">
              <a:solidFill>
                <a:srgbClr val="EA7C1E"/>
              </a:solidFill>
              <a:latin typeface="+mn-lt"/>
            </a:endParaRPr>
          </a:p>
        </p:txBody>
      </p:sp>
    </p:spTree>
    <p:extLst>
      <p:ext uri="{BB962C8B-B14F-4D97-AF65-F5344CB8AC3E}">
        <p14:creationId xmlns:p14="http://schemas.microsoft.com/office/powerpoint/2010/main" val="162436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35413" y="258417"/>
            <a:ext cx="9144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Improvement</a:t>
            </a:r>
            <a:endParaRPr lang="en-US" sz="2800" b="1" kern="0" dirty="0">
              <a:solidFill>
                <a:srgbClr val="EA7C1E"/>
              </a:solidFill>
              <a:latin typeface="+mn-lt"/>
            </a:endParaRPr>
          </a:p>
        </p:txBody>
      </p:sp>
      <p:sp>
        <p:nvSpPr>
          <p:cNvPr id="6" name="Freeform 1"/>
          <p:cNvSpPr>
            <a:spLocks noChangeArrowheads="1"/>
          </p:cNvSpPr>
          <p:nvPr/>
        </p:nvSpPr>
        <p:spPr bwMode="auto">
          <a:xfrm>
            <a:off x="5410200" y="51054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Content Placeholder 2"/>
          <p:cNvSpPr>
            <a:spLocks noGrp="1"/>
          </p:cNvSpPr>
          <p:nvPr>
            <p:ph idx="1"/>
          </p:nvPr>
        </p:nvSpPr>
        <p:spPr>
          <a:xfrm>
            <a:off x="609600" y="974379"/>
            <a:ext cx="10970684" cy="5045421"/>
          </a:xfrm>
        </p:spPr>
        <p:txBody>
          <a:bodyPr/>
          <a:lstStyle/>
          <a:p>
            <a:r>
              <a:rPr lang="en-US" sz="1800" dirty="0" smtClean="0"/>
              <a:t>We improved overall about 23% overall in a five week period Jan – March 2016</a:t>
            </a:r>
          </a:p>
          <a:p>
            <a:r>
              <a:rPr lang="en-US" sz="1800" dirty="0" smtClean="0"/>
              <a:t>Began to remove all traces of Power-isms</a:t>
            </a:r>
          </a:p>
          <a:p>
            <a:r>
              <a:rPr lang="en-US" sz="1800" dirty="0" smtClean="0"/>
              <a:t>Turn on some x86 style instruction types for z</a:t>
            </a:r>
          </a:p>
          <a:p>
            <a:pPr lvl="1"/>
            <a:r>
              <a:rPr lang="en-US" sz="1800" dirty="0" smtClean="0"/>
              <a:t>Rotates</a:t>
            </a:r>
          </a:p>
          <a:p>
            <a:pPr lvl="1"/>
            <a:r>
              <a:rPr lang="en-US" sz="1800" dirty="0" smtClean="0"/>
              <a:t>More immediate operands</a:t>
            </a:r>
          </a:p>
          <a:p>
            <a:r>
              <a:rPr lang="en-US" sz="1800" dirty="0" smtClean="0"/>
              <a:t>Some memory to memory operations</a:t>
            </a:r>
          </a:p>
          <a:p>
            <a:pPr lvl="1"/>
            <a:r>
              <a:rPr lang="en-US" sz="1800" dirty="0" smtClean="0"/>
              <a:t>such </a:t>
            </a:r>
            <a:r>
              <a:rPr lang="en-US" sz="1800" dirty="0"/>
              <a:t>as </a:t>
            </a:r>
            <a:r>
              <a:rPr lang="en-US" sz="1800" dirty="0" err="1"/>
              <a:t>mvc</a:t>
            </a:r>
            <a:r>
              <a:rPr lang="en-US" sz="1800" dirty="0"/>
              <a:t>, xc instead of byte or duff </a:t>
            </a:r>
            <a:r>
              <a:rPr lang="en-US" sz="1800" dirty="0" smtClean="0"/>
              <a:t>operations</a:t>
            </a:r>
            <a:endParaRPr lang="en-US" sz="1800" dirty="0"/>
          </a:p>
          <a:p>
            <a:pPr lvl="1"/>
            <a:r>
              <a:rPr lang="en-US" sz="1800" dirty="0" err="1" smtClean="0"/>
              <a:t>E.g</a:t>
            </a:r>
            <a:r>
              <a:rPr lang="en-US" sz="1800" dirty="0"/>
              <a:t>: </a:t>
            </a:r>
            <a:r>
              <a:rPr lang="en-US" sz="1800" dirty="0" smtClean="0"/>
              <a:t> “</a:t>
            </a:r>
            <a:r>
              <a:rPr lang="en-US" sz="1800" dirty="0" smtClean="0">
                <a:latin typeface="Courier New" panose="02070309020205020404" pitchFamily="49" charset="0"/>
                <a:cs typeface="Courier New" panose="02070309020205020404" pitchFamily="49" charset="0"/>
              </a:rPr>
              <a:t>XC 224(R15</a:t>
            </a:r>
            <a:r>
              <a:rPr lang="en-US" sz="1800" dirty="0">
                <a:latin typeface="Courier New" panose="02070309020205020404" pitchFamily="49" charset="0"/>
                <a:cs typeface="Courier New" panose="02070309020205020404" pitchFamily="49" charset="0"/>
              </a:rPr>
              <a:t>), $32, </a:t>
            </a:r>
            <a:r>
              <a:rPr lang="en-US" sz="1800" dirty="0" smtClean="0">
                <a:latin typeface="Courier New" panose="02070309020205020404" pitchFamily="49" charset="0"/>
                <a:cs typeface="Courier New" panose="02070309020205020404" pitchFamily="49" charset="0"/>
              </a:rPr>
              <a:t>224(R15)</a:t>
            </a:r>
            <a:r>
              <a:rPr lang="en-US" sz="1800" dirty="0" smtClean="0"/>
              <a:t>“  not  “</a:t>
            </a:r>
            <a:r>
              <a:rPr lang="en-US" sz="1800" dirty="0" smtClean="0">
                <a:latin typeface="Courier New" panose="02070309020205020404" pitchFamily="49" charset="0"/>
                <a:cs typeface="Courier New" panose="02070309020205020404" pitchFamily="49" charset="0"/>
              </a:rPr>
              <a:t>DUFFZERO </a:t>
            </a:r>
            <a:r>
              <a:rPr lang="en-US" sz="1800" dirty="0" err="1" smtClean="0">
                <a:latin typeface="Courier New" panose="02070309020205020404" pitchFamily="49" charset="0"/>
                <a:cs typeface="Courier New" panose="02070309020205020404" pitchFamily="49" charset="0"/>
              </a:rPr>
              <a:t>runtime.duffzero</a:t>
            </a:r>
            <a:r>
              <a:rPr lang="en-US" sz="1800" dirty="0" smtClean="0">
                <a:latin typeface="Courier New" panose="02070309020205020404" pitchFamily="49" charset="0"/>
                <a:cs typeface="Courier New" panose="02070309020205020404" pitchFamily="49" charset="0"/>
              </a:rPr>
              <a:t>(SB)</a:t>
            </a:r>
            <a:r>
              <a:rPr lang="en-US" sz="1800" dirty="0" smtClean="0"/>
              <a:t>“</a:t>
            </a:r>
            <a:endParaRPr lang="en-US" sz="1800" dirty="0" smtClean="0">
              <a:latin typeface="Courier New" panose="02070309020205020404" pitchFamily="49" charset="0"/>
              <a:cs typeface="Courier New" panose="02070309020205020404" pitchFamily="49" charset="0"/>
            </a:endParaRPr>
          </a:p>
          <a:p>
            <a:r>
              <a:rPr lang="en-US" sz="1800" dirty="0" smtClean="0"/>
              <a:t>Faster </a:t>
            </a:r>
            <a:r>
              <a:rPr lang="en-US" sz="1800" dirty="0"/>
              <a:t>function prolog (</a:t>
            </a:r>
            <a:r>
              <a:rPr lang="en-US" sz="1800" dirty="0" smtClean="0"/>
              <a:t>CMPUBGE with fall through to function)</a:t>
            </a:r>
          </a:p>
          <a:p>
            <a:r>
              <a:rPr lang="en-US" sz="1800" dirty="0" smtClean="0"/>
              <a:t>Wrote math/big in assembly</a:t>
            </a:r>
          </a:p>
          <a:p>
            <a:r>
              <a:rPr lang="en-US" sz="1800" dirty="0" smtClean="0"/>
              <a:t>Began to use SIMD acceleration in some packages (</a:t>
            </a:r>
            <a:r>
              <a:rPr lang="en-US" sz="1800" dirty="0" err="1" smtClean="0"/>
              <a:t>IndexByte</a:t>
            </a:r>
            <a:r>
              <a:rPr lang="en-US" sz="1800" dirty="0" smtClean="0"/>
              <a:t>, crc32)</a:t>
            </a:r>
          </a:p>
          <a:p>
            <a:pPr lvl="1"/>
            <a:r>
              <a:rPr lang="en-US" sz="1800" dirty="0" smtClean="0"/>
              <a:t>Looking to expand this to other areas (math/big, crypto)</a:t>
            </a:r>
          </a:p>
          <a:p>
            <a:r>
              <a:rPr lang="en-US" sz="1800" dirty="0" smtClean="0"/>
              <a:t>Used Peep to reduce use of temp registers, use “k” variant instructions with three operands</a:t>
            </a:r>
          </a:p>
          <a:p>
            <a:endParaRPr lang="en-US" sz="1800" dirty="0" smtClean="0"/>
          </a:p>
          <a:p>
            <a:pPr lvl="1"/>
            <a:endParaRPr lang="en-US" sz="1800" dirty="0" smtClean="0"/>
          </a:p>
          <a:p>
            <a:endParaRPr lang="en-US" sz="1800" dirty="0"/>
          </a:p>
        </p:txBody>
      </p:sp>
    </p:spTree>
    <p:extLst>
      <p:ext uri="{BB962C8B-B14F-4D97-AF65-F5344CB8AC3E}">
        <p14:creationId xmlns:p14="http://schemas.microsoft.com/office/powerpoint/2010/main" val="3767584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3254" y="251298"/>
            <a:ext cx="9525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How does the code look now?</a:t>
            </a:r>
            <a:endParaRPr lang="en-US" sz="2800" b="1" kern="0" dirty="0">
              <a:solidFill>
                <a:srgbClr val="EA7C1E"/>
              </a:solidFill>
              <a:latin typeface="+mn-lt"/>
            </a:endParaRPr>
          </a:p>
        </p:txBody>
      </p:sp>
      <p:sp>
        <p:nvSpPr>
          <p:cNvPr id="8" name="Rectangle 7"/>
          <p:cNvSpPr/>
          <p:nvPr/>
        </p:nvSpPr>
        <p:spPr>
          <a:xfrm>
            <a:off x="533400" y="891381"/>
            <a:ext cx="6096000" cy="4213846"/>
          </a:xfrm>
          <a:prstGeom prst="rect">
            <a:avLst/>
          </a:prstGeom>
        </p:spPr>
        <p:txBody>
          <a:bodyPr>
            <a:spAutoFit/>
          </a:bodyPr>
          <a:lstStyle/>
          <a:p>
            <a:r>
              <a:rPr lang="en-US" sz="1600" dirty="0">
                <a:latin typeface="Courier New" panose="02070309020205020404" pitchFamily="49" charset="0"/>
                <a:cs typeface="Courier New" panose="02070309020205020404" pitchFamily="49" charset="0"/>
              </a:rPr>
              <a:t>00000 TEXT	"".funny(SB), $0-16</a:t>
            </a:r>
          </a:p>
          <a:p>
            <a:r>
              <a:rPr lang="en-US" sz="1600" b="1" dirty="0">
                <a:solidFill>
                  <a:schemeClr val="accent2"/>
                </a:solidFill>
                <a:latin typeface="Courier New" panose="02070309020205020404" pitchFamily="49" charset="0"/>
                <a:cs typeface="Courier New" panose="02070309020205020404" pitchFamily="49" charset="0"/>
              </a:rPr>
              <a:t>00000 MOVD	16(g), R3</a:t>
            </a:r>
          </a:p>
          <a:p>
            <a:r>
              <a:rPr lang="en-US" sz="1600" b="1" dirty="0">
                <a:solidFill>
                  <a:schemeClr val="accent2"/>
                </a:solidFill>
                <a:latin typeface="Courier New" panose="02070309020205020404" pitchFamily="49" charset="0"/>
                <a:cs typeface="Courier New" panose="02070309020205020404" pitchFamily="49" charset="0"/>
              </a:rPr>
              <a:t>00006 CMPUBGE	R3, R15, 148</a:t>
            </a:r>
          </a:p>
          <a:p>
            <a:r>
              <a:rPr lang="en-US" sz="1600" dirty="0" smtClean="0">
                <a:latin typeface="Courier New" panose="02070309020205020404" pitchFamily="49" charset="0"/>
                <a:cs typeface="Courier New" panose="02070309020205020404" pitchFamily="49" charset="0"/>
              </a:rPr>
              <a:t>00012 </a:t>
            </a:r>
            <a:r>
              <a:rPr lang="en-US" sz="1600" dirty="0">
                <a:latin typeface="Courier New" panose="02070309020205020404" pitchFamily="49" charset="0"/>
                <a:cs typeface="Courier New" panose="02070309020205020404" pitchFamily="49" charset="0"/>
              </a:rPr>
              <a:t>FMOVD	"".seed(FP), F2</a:t>
            </a:r>
          </a:p>
          <a:p>
            <a:r>
              <a:rPr lang="en-US" sz="1600" dirty="0">
                <a:latin typeface="Courier New" panose="02070309020205020404" pitchFamily="49" charset="0"/>
                <a:cs typeface="Courier New" panose="02070309020205020404" pitchFamily="49" charset="0"/>
              </a:rPr>
              <a:t>00018 FMOVD	$(0.0), F0</a:t>
            </a:r>
          </a:p>
          <a:p>
            <a:r>
              <a:rPr lang="en-US" sz="1600" dirty="0">
                <a:latin typeface="Courier New" panose="02070309020205020404" pitchFamily="49" charset="0"/>
                <a:cs typeface="Courier New" panose="02070309020205020404" pitchFamily="49" charset="0"/>
              </a:rPr>
              <a:t>00022 MOVD	$1, R1</a:t>
            </a:r>
          </a:p>
          <a:p>
            <a:r>
              <a:rPr lang="en-US" sz="1600" dirty="0">
                <a:latin typeface="Courier New" panose="02070309020205020404" pitchFamily="49" charset="0"/>
                <a:cs typeface="Courier New" panose="02070309020205020404" pitchFamily="49" charset="0"/>
              </a:rPr>
              <a:t>00026 MOVD	$1, R3</a:t>
            </a:r>
          </a:p>
          <a:p>
            <a:r>
              <a:rPr lang="en-US" sz="1600" dirty="0">
                <a:latin typeface="Courier New" panose="02070309020205020404" pitchFamily="49" charset="0"/>
                <a:cs typeface="Courier New" panose="02070309020205020404" pitchFamily="49" charset="0"/>
              </a:rPr>
              <a:t>00030 MOVD	$1000000000, R2</a:t>
            </a:r>
          </a:p>
          <a:p>
            <a:r>
              <a:rPr lang="en-US" sz="1600" dirty="0">
                <a:latin typeface="Courier New" panose="02070309020205020404" pitchFamily="49" charset="0"/>
                <a:cs typeface="Courier New" panose="02070309020205020404" pitchFamily="49" charset="0"/>
              </a:rPr>
              <a:t>00036 CMPBGE	R3, R2, 140</a:t>
            </a:r>
          </a:p>
          <a:p>
            <a:r>
              <a:rPr lang="en-US" sz="1600" dirty="0">
                <a:latin typeface="Courier New" panose="02070309020205020404" pitchFamily="49" charset="0"/>
                <a:cs typeface="Courier New" panose="02070309020205020404" pitchFamily="49" charset="0"/>
              </a:rPr>
              <a:t>00042 FMOVD	$f64.4046000000000000(SB), F0</a:t>
            </a:r>
          </a:p>
          <a:p>
            <a:r>
              <a:rPr lang="en-US" sz="1600" dirty="0">
                <a:latin typeface="Courier New" panose="02070309020205020404" pitchFamily="49" charset="0"/>
                <a:cs typeface="Courier New" panose="02070309020205020404" pitchFamily="49" charset="0"/>
              </a:rPr>
              <a:t>00052 FADD	F2, F0, F2</a:t>
            </a:r>
          </a:p>
          <a:p>
            <a:r>
              <a:rPr lang="en-US" sz="1600" dirty="0">
                <a:latin typeface="Courier New" panose="02070309020205020404" pitchFamily="49" charset="0"/>
                <a:cs typeface="Courier New" panose="02070309020205020404" pitchFamily="49" charset="0"/>
              </a:rPr>
              <a:t>00056 FMOVD	$f64.4010000000000000(SB), F1</a:t>
            </a:r>
          </a:p>
          <a:p>
            <a:r>
              <a:rPr lang="en-US" sz="1600" dirty="0">
                <a:latin typeface="Courier New" panose="02070309020205020404" pitchFamily="49" charset="0"/>
                <a:cs typeface="Courier New" panose="02070309020205020404" pitchFamily="49" charset="0"/>
              </a:rPr>
              <a:t>00066 FCMPU	F2, F1</a:t>
            </a:r>
          </a:p>
          <a:p>
            <a:r>
              <a:rPr lang="en-US" sz="1600" dirty="0">
                <a:latin typeface="Courier New" panose="02070309020205020404" pitchFamily="49" charset="0"/>
                <a:cs typeface="Courier New" panose="02070309020205020404" pitchFamily="49" charset="0"/>
              </a:rPr>
              <a:t>00070 BLT	84</a:t>
            </a:r>
          </a:p>
          <a:p>
            <a:r>
              <a:rPr lang="en-US" sz="1600" dirty="0">
                <a:latin typeface="Courier New" panose="02070309020205020404" pitchFamily="49" charset="0"/>
                <a:cs typeface="Courier New" panose="02070309020205020404" pitchFamily="49" charset="0"/>
              </a:rPr>
              <a:t>00074 ADD	$1, R3, R3</a:t>
            </a:r>
          </a:p>
          <a:p>
            <a:r>
              <a:rPr lang="en-US" sz="1600" dirty="0">
                <a:latin typeface="Courier New" panose="02070309020205020404" pitchFamily="49" charset="0"/>
                <a:cs typeface="Courier New" panose="02070309020205020404" pitchFamily="49" charset="0"/>
              </a:rPr>
              <a:t>00080 JMP	30</a:t>
            </a:r>
          </a:p>
          <a:p>
            <a:r>
              <a:rPr lang="en-US" sz="1600" dirty="0">
                <a:latin typeface="Courier New" panose="02070309020205020404" pitchFamily="49" charset="0"/>
                <a:cs typeface="Courier New" panose="02070309020205020404" pitchFamily="49" charset="0"/>
              </a:rPr>
              <a:t>00084 MOVD	"".xx(SB), R1</a:t>
            </a:r>
          </a:p>
          <a:p>
            <a:r>
              <a:rPr lang="en-US" sz="1600" dirty="0">
                <a:latin typeface="Courier New" panose="02070309020205020404" pitchFamily="49" charset="0"/>
                <a:cs typeface="Courier New" panose="02070309020205020404" pitchFamily="49" charset="0"/>
              </a:rPr>
              <a:t>00090 ADD	$2, R1, </a:t>
            </a:r>
            <a:r>
              <a:rPr lang="en-US" sz="1600" dirty="0" smtClean="0">
                <a:latin typeface="Courier New" panose="02070309020205020404" pitchFamily="49" charset="0"/>
                <a:cs typeface="Courier New" panose="02070309020205020404" pitchFamily="49" charset="0"/>
              </a:rPr>
              <a:t>R1</a:t>
            </a:r>
            <a:endParaRPr lang="en-US" sz="1600" dirty="0">
              <a:latin typeface="Courier New" panose="02070309020205020404" pitchFamily="49" charset="0"/>
              <a:cs typeface="Courier New" panose="02070309020205020404" pitchFamily="49" charset="0"/>
            </a:endParaRPr>
          </a:p>
        </p:txBody>
      </p:sp>
      <p:sp>
        <p:nvSpPr>
          <p:cNvPr id="9" name="Rectangle 8"/>
          <p:cNvSpPr/>
          <p:nvPr/>
        </p:nvSpPr>
        <p:spPr>
          <a:xfrm>
            <a:off x="6248400" y="891381"/>
            <a:ext cx="6096000" cy="3068982"/>
          </a:xfrm>
          <a:prstGeom prst="rect">
            <a:avLst/>
          </a:prstGeom>
        </p:spPr>
        <p:txBody>
          <a:bodyPr>
            <a:spAutoFit/>
          </a:bodyPr>
          <a:lstStyle/>
          <a:p>
            <a:r>
              <a:rPr lang="en-US" sz="1600" dirty="0" smtClean="0">
                <a:latin typeface="Courier New" panose="02070309020205020404" pitchFamily="49" charset="0"/>
                <a:cs typeface="Courier New" panose="02070309020205020404" pitchFamily="49" charset="0"/>
              </a:rPr>
              <a:t>00096 </a:t>
            </a:r>
            <a:r>
              <a:rPr lang="en-US" sz="1600" dirty="0">
                <a:latin typeface="Courier New" panose="02070309020205020404" pitchFamily="49" charset="0"/>
                <a:cs typeface="Courier New" panose="02070309020205020404" pitchFamily="49" charset="0"/>
              </a:rPr>
              <a:t>MOVD	R1, "".xx(SB)</a:t>
            </a:r>
          </a:p>
          <a:p>
            <a:r>
              <a:rPr lang="en-US" sz="1600" dirty="0">
                <a:latin typeface="Courier New" panose="02070309020205020404" pitchFamily="49" charset="0"/>
                <a:cs typeface="Courier New" panose="02070309020205020404" pitchFamily="49" charset="0"/>
              </a:rPr>
              <a:t>00102 FMOVD	$f64.3ff0000000000000(SB), F0</a:t>
            </a:r>
          </a:p>
          <a:p>
            <a:r>
              <a:rPr lang="en-US" sz="1600" dirty="0">
                <a:latin typeface="Courier New" panose="02070309020205020404" pitchFamily="49" charset="0"/>
                <a:cs typeface="Courier New" panose="02070309020205020404" pitchFamily="49" charset="0"/>
              </a:rPr>
              <a:t>00112 FADD	F2, F0, F2</a:t>
            </a:r>
          </a:p>
          <a:p>
            <a:r>
              <a:rPr lang="en-US" sz="1600" dirty="0">
                <a:latin typeface="Courier New" panose="02070309020205020404" pitchFamily="49" charset="0"/>
                <a:cs typeface="Courier New" panose="02070309020205020404" pitchFamily="49" charset="0"/>
              </a:rPr>
              <a:t>00116 MOVD	"".xx(SB), R1</a:t>
            </a:r>
          </a:p>
          <a:p>
            <a:r>
              <a:rPr lang="en-US" sz="1600" dirty="0">
                <a:latin typeface="Courier New" panose="02070309020205020404" pitchFamily="49" charset="0"/>
                <a:cs typeface="Courier New" panose="02070309020205020404" pitchFamily="49" charset="0"/>
              </a:rPr>
              <a:t>00122 CDGBRA	R1, F0</a:t>
            </a:r>
          </a:p>
          <a:p>
            <a:r>
              <a:rPr lang="en-US" sz="1600" dirty="0">
                <a:latin typeface="Courier New" panose="02070309020205020404" pitchFamily="49" charset="0"/>
                <a:cs typeface="Courier New" panose="02070309020205020404" pitchFamily="49" charset="0"/>
              </a:rPr>
              <a:t>00126 FADD	F2, F0, F2</a:t>
            </a:r>
          </a:p>
          <a:p>
            <a:r>
              <a:rPr lang="en-US" sz="1600" dirty="0">
                <a:latin typeface="Courier New" panose="02070309020205020404" pitchFamily="49" charset="0"/>
                <a:cs typeface="Courier New" panose="02070309020205020404" pitchFamily="49" charset="0"/>
              </a:rPr>
              <a:t>00130 ADD	$1, R3, R3</a:t>
            </a:r>
          </a:p>
          <a:p>
            <a:r>
              <a:rPr lang="en-US" sz="1600" dirty="0">
                <a:latin typeface="Courier New" panose="02070309020205020404" pitchFamily="49" charset="0"/>
                <a:cs typeface="Courier New" panose="02070309020205020404" pitchFamily="49" charset="0"/>
              </a:rPr>
              <a:t>00136 JMP	30</a:t>
            </a:r>
          </a:p>
          <a:p>
            <a:r>
              <a:rPr lang="en-US" sz="1600" dirty="0">
                <a:latin typeface="Courier New" panose="02070309020205020404" pitchFamily="49" charset="0"/>
                <a:cs typeface="Courier New" panose="02070309020205020404" pitchFamily="49" charset="0"/>
              </a:rPr>
              <a:t>00140 FMOVD	F2, "".~r1+8(FP)</a:t>
            </a:r>
          </a:p>
          <a:p>
            <a:r>
              <a:rPr lang="en-US" sz="1600" dirty="0">
                <a:latin typeface="Courier New" panose="02070309020205020404" pitchFamily="49" charset="0"/>
                <a:cs typeface="Courier New" panose="02070309020205020404" pitchFamily="49" charset="0"/>
              </a:rPr>
              <a:t>00146 JMP	R14</a:t>
            </a:r>
          </a:p>
          <a:p>
            <a:r>
              <a:rPr lang="en-US" sz="1600" b="1" dirty="0">
                <a:solidFill>
                  <a:schemeClr val="accent2"/>
                </a:solidFill>
                <a:latin typeface="Courier New" panose="02070309020205020404" pitchFamily="49" charset="0"/>
                <a:cs typeface="Courier New" panose="02070309020205020404" pitchFamily="49" charset="0"/>
              </a:rPr>
              <a:t>00148 MOVD	R14, R5</a:t>
            </a:r>
          </a:p>
          <a:p>
            <a:r>
              <a:rPr lang="en-US" sz="1600" b="1" dirty="0">
                <a:solidFill>
                  <a:schemeClr val="accent2"/>
                </a:solidFill>
                <a:latin typeface="Courier New" panose="02070309020205020404" pitchFamily="49" charset="0"/>
                <a:cs typeface="Courier New" panose="02070309020205020404" pitchFamily="49" charset="0"/>
              </a:rPr>
              <a:t>00152 CALL	</a:t>
            </a:r>
            <a:r>
              <a:rPr lang="en-US" sz="1600" b="1" dirty="0" err="1">
                <a:solidFill>
                  <a:schemeClr val="accent2"/>
                </a:solidFill>
                <a:latin typeface="Courier New" panose="02070309020205020404" pitchFamily="49" charset="0"/>
                <a:cs typeface="Courier New" panose="02070309020205020404" pitchFamily="49" charset="0"/>
              </a:rPr>
              <a:t>runtime.morestack_noctxt</a:t>
            </a:r>
            <a:r>
              <a:rPr lang="en-US" sz="1600" b="1" dirty="0">
                <a:solidFill>
                  <a:schemeClr val="accent2"/>
                </a:solidFill>
                <a:latin typeface="Courier New" panose="02070309020205020404" pitchFamily="49" charset="0"/>
                <a:cs typeface="Courier New" panose="02070309020205020404" pitchFamily="49" charset="0"/>
              </a:rPr>
              <a:t>(SB)</a:t>
            </a:r>
          </a:p>
          <a:p>
            <a:r>
              <a:rPr lang="en-US" sz="1600" b="1" dirty="0">
                <a:solidFill>
                  <a:schemeClr val="accent2"/>
                </a:solidFill>
                <a:latin typeface="Courier New" panose="02070309020205020404" pitchFamily="49" charset="0"/>
                <a:cs typeface="Courier New" panose="02070309020205020404" pitchFamily="49" charset="0"/>
              </a:rPr>
              <a:t>00158 JMP	0</a:t>
            </a:r>
          </a:p>
        </p:txBody>
      </p:sp>
    </p:spTree>
    <p:extLst>
      <p:ext uri="{BB962C8B-B14F-4D97-AF65-F5344CB8AC3E}">
        <p14:creationId xmlns:p14="http://schemas.microsoft.com/office/powerpoint/2010/main" val="285142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Freeform 1"/>
          <p:cNvSpPr>
            <a:spLocks noChangeArrowheads="1"/>
          </p:cNvSpPr>
          <p:nvPr/>
        </p:nvSpPr>
        <p:spPr bwMode="auto">
          <a:xfrm>
            <a:off x="5581651" y="5105401"/>
            <a:ext cx="5095875"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2819400" y="0"/>
            <a:ext cx="6191250"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a:solidFill>
                  <a:srgbClr val="EA7C1E"/>
                </a:solidFill>
                <a:latin typeface="+mn-lt"/>
              </a:rPr>
              <a:t>Basic Block Size Comparison</a:t>
            </a:r>
          </a:p>
        </p:txBody>
      </p:sp>
      <p:sp>
        <p:nvSpPr>
          <p:cNvPr id="4100" name="Text Box 4"/>
          <p:cNvSpPr txBox="1">
            <a:spLocks noChangeArrowheads="1"/>
          </p:cNvSpPr>
          <p:nvPr/>
        </p:nvSpPr>
        <p:spPr bwMode="auto">
          <a:xfrm>
            <a:off x="2205832" y="450082"/>
            <a:ext cx="8471694" cy="2773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~30% of basic blocks (66% of total code) are of size 7 or </a:t>
            </a:r>
            <a:r>
              <a:rPr lang="en-CA" altLang="en-US" sz="1600" dirty="0" smtClean="0">
                <a:latin typeface="Helvetica Light" pitchFamily="32" charset="0"/>
                <a:cs typeface="Arial Unicode MS" charset="0"/>
              </a:rPr>
              <a:t>larger</a:t>
            </a:r>
            <a:endParaRPr lang="en-CA" altLang="en-US" sz="1600" dirty="0">
              <a:latin typeface="Helvetica Light" pitchFamily="32" charset="0"/>
              <a:cs typeface="Arial Unicode MS" charset="0"/>
            </a:endParaRPr>
          </a:p>
          <a:p>
            <a:pPr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Basic block size is comparable to other compilers</a:t>
            </a:r>
          </a:p>
          <a:p>
            <a:pPr hangingPunct="1">
              <a:lnSpc>
                <a:spcPct val="89000"/>
              </a:lnSpc>
              <a:spcBef>
                <a:spcPts val="300"/>
              </a:spcBef>
              <a:spcAft>
                <a:spcPts val="300"/>
              </a:spcAft>
              <a:buFont typeface="Arial" charset="0"/>
              <a:buChar char="•"/>
            </a:pPr>
            <a:r>
              <a:rPr lang="en-CA" altLang="en-US" sz="1600" dirty="0">
                <a:latin typeface="Helvetica Light" pitchFamily="32" charset="0"/>
                <a:cs typeface="Arial Unicode MS" charset="0"/>
              </a:rPr>
              <a:t>Write barriers don’t seem to be an issue for instruction scheduling</a:t>
            </a:r>
          </a:p>
        </p:txBody>
      </p:sp>
      <p:sp>
        <p:nvSpPr>
          <p:cNvPr id="6" name="Freeform 1"/>
          <p:cNvSpPr>
            <a:spLocks noChangeArrowheads="1"/>
          </p:cNvSpPr>
          <p:nvPr/>
        </p:nvSpPr>
        <p:spPr bwMode="auto">
          <a:xfrm>
            <a:off x="5410200" y="51054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aphicFrame>
        <p:nvGraphicFramePr>
          <p:cNvPr id="9" name="Chart 8"/>
          <p:cNvGraphicFramePr>
            <a:graphicFrameLocks/>
          </p:cNvGraphicFramePr>
          <p:nvPr>
            <p:extLst/>
          </p:nvPr>
        </p:nvGraphicFramePr>
        <p:xfrm>
          <a:off x="914400" y="1600200"/>
          <a:ext cx="102108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072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85900" y="76200"/>
            <a:ext cx="9525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Now were trying SSA</a:t>
            </a:r>
            <a:endParaRPr lang="en-US" sz="2800" b="1" kern="0" dirty="0">
              <a:solidFill>
                <a:srgbClr val="EA7C1E"/>
              </a:solidFill>
              <a:latin typeface="+mn-lt"/>
            </a:endParaRPr>
          </a:p>
        </p:txBody>
      </p:sp>
      <p:sp>
        <p:nvSpPr>
          <p:cNvPr id="8" name="Rectangle 7"/>
          <p:cNvSpPr/>
          <p:nvPr/>
        </p:nvSpPr>
        <p:spPr>
          <a:xfrm>
            <a:off x="533400" y="891381"/>
            <a:ext cx="8534400" cy="4524315"/>
          </a:xfrm>
          <a:prstGeom prst="rect">
            <a:avLst/>
          </a:prstGeom>
        </p:spPr>
        <p:txBody>
          <a:bodyPr wrap="square">
            <a:spAutoFit/>
          </a:bodyPr>
          <a:lstStyle/>
          <a:p>
            <a:r>
              <a:rPr lang="en-US" sz="1600" dirty="0" smtClean="0">
                <a:latin typeface="Courier New" panose="02070309020205020404" pitchFamily="49" charset="0"/>
                <a:cs typeface="Courier New" panose="02070309020205020404" pitchFamily="49" charset="0"/>
              </a:rPr>
              <a:t>00000 TEXT	"".funny(SB), $0-16                                       00000 MOVD	16(g), R3                                                 00006 CMPUBGE	R3, R15, 130                                              00012 FMOVD	"".seed(FP), F0                                           00018 MOVD	$1, R1                                                    00022 CMP	R1, $1000000000                                           00028 BGE	122                                                       00032 FMOVD	$f64.4046000000000000(SB), F1                             00042 FADD	F0, F1                                                    00046 FMOVD	$f64.4010000000000000(SB), F0                             00056 FCMPU	F0, F1                                                    00060 BLE	104                                                       00064 MOVD	"".xx(SB), R2                                             00070 ADD	$2, R2, R2                                                00076 MOVD	R2, "".xx(SB)                                             00082 FMOVD	$f64.3ff0000000000000(SB), F0                             00092 FADD	F0, F1                                                    00096 CDGBRA	R2, F0</a:t>
            </a:r>
            <a:endParaRPr lang="en-US" sz="1600" dirty="0">
              <a:latin typeface="Courier New" panose="02070309020205020404" pitchFamily="49" charset="0"/>
              <a:cs typeface="Courier New" panose="02070309020205020404" pitchFamily="49" charset="0"/>
            </a:endParaRPr>
          </a:p>
        </p:txBody>
      </p:sp>
      <p:sp>
        <p:nvSpPr>
          <p:cNvPr id="9" name="Rectangle 8"/>
          <p:cNvSpPr/>
          <p:nvPr/>
        </p:nvSpPr>
        <p:spPr>
          <a:xfrm>
            <a:off x="6161566" y="792162"/>
            <a:ext cx="5812468" cy="2554545"/>
          </a:xfrm>
          <a:prstGeom prst="rect">
            <a:avLst/>
          </a:prstGeom>
        </p:spPr>
        <p:txBody>
          <a:bodyPr wrap="square">
            <a:spAutoFit/>
          </a:bodyPr>
          <a:lstStyle/>
          <a:p>
            <a:r>
              <a:rPr lang="en-US" sz="1600" dirty="0" smtClean="0">
                <a:latin typeface="Courier New" panose="02070309020205020404" pitchFamily="49" charset="0"/>
                <a:cs typeface="Courier New" panose="02070309020205020404" pitchFamily="49" charset="0"/>
              </a:rPr>
              <a:t>00100 FADD	F0, F1                                                    00104 ADD	$1, R1, R1                                                00110 FMOVD	F1, F0                                                    00112 CMP	R1, $1000000000                                           00118 BLT	32                                                        00122 FMOVD	F0, "".~r1+8(FP)                                          00128 JMP	R14                                                       00130 MOVD	R14, R5                                                   00134 CALL	</a:t>
            </a:r>
            <a:r>
              <a:rPr lang="en-US" sz="1600" dirty="0" err="1" smtClean="0">
                <a:latin typeface="Courier New" panose="02070309020205020404" pitchFamily="49" charset="0"/>
                <a:cs typeface="Courier New" panose="02070309020205020404" pitchFamily="49" charset="0"/>
              </a:rPr>
              <a:t>runtime.morestack_noctxt</a:t>
            </a:r>
            <a:r>
              <a:rPr lang="en-US" sz="1600" dirty="0" smtClean="0">
                <a:latin typeface="Courier New" panose="02070309020205020404" pitchFamily="49" charset="0"/>
                <a:cs typeface="Courier New" panose="02070309020205020404" pitchFamily="49" charset="0"/>
              </a:rPr>
              <a:t>(SB)                              00140 JMP	0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0215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Content Placeholder 2"/>
          <p:cNvSpPr txBox="1">
            <a:spLocks/>
          </p:cNvSpPr>
          <p:nvPr/>
        </p:nvSpPr>
        <p:spPr>
          <a:xfrm>
            <a:off x="838200" y="802422"/>
            <a:ext cx="10970684" cy="5045421"/>
          </a:xfrm>
          <a:prstGeom prst="rect">
            <a:avLst/>
          </a:prstGeom>
        </p:spPr>
        <p:txBody>
          <a:bodyPr/>
          <a:lstStyle>
            <a:lvl1pPr marL="431800" indent="-323850" algn="l" defTabSz="457200" rtl="0" fontAlgn="base" hangingPunct="0">
              <a:lnSpc>
                <a:spcPct val="98000"/>
              </a:lnSpc>
              <a:spcBef>
                <a:spcPts val="638"/>
              </a:spcBef>
              <a:spcAft>
                <a:spcPct val="0"/>
              </a:spcAft>
              <a:buClr>
                <a:srgbClr val="000000"/>
              </a:buClr>
              <a:buSzPct val="45000"/>
              <a:buFont typeface="Wingdings" charset="2"/>
              <a:buChar char=""/>
              <a:defRPr sz="2000">
                <a:solidFill>
                  <a:srgbClr val="000000"/>
                </a:solidFill>
                <a:latin typeface="+mn-lt"/>
                <a:ea typeface="+mn-ea"/>
                <a:cs typeface="+mn-cs"/>
              </a:defRPr>
            </a:lvl1pPr>
            <a:lvl2pPr marL="863600" indent="-323850" algn="l" defTabSz="457200" rtl="0" fontAlgn="base" hangingPunct="0">
              <a:lnSpc>
                <a:spcPct val="98000"/>
              </a:lnSpc>
              <a:spcBef>
                <a:spcPts val="563"/>
              </a:spcBef>
              <a:spcAft>
                <a:spcPct val="0"/>
              </a:spcAft>
              <a:buClr>
                <a:srgbClr val="000000"/>
              </a:buClr>
              <a:buSzPct val="75000"/>
              <a:buFont typeface="Symbol" charset="2"/>
              <a:buChar char=""/>
              <a:defRPr sz="2000">
                <a:solidFill>
                  <a:srgbClr val="000000"/>
                </a:solidFill>
                <a:latin typeface="+mn-lt"/>
                <a:ea typeface="+mn-ea"/>
                <a:cs typeface="+mn-cs"/>
              </a:defRPr>
            </a:lvl2pPr>
            <a:lvl3pPr marL="1295400" indent="-287338" algn="l" defTabSz="457200" rtl="0" fontAlgn="base" hangingPunct="0">
              <a:lnSpc>
                <a:spcPct val="102000"/>
              </a:lnSpc>
              <a:spcBef>
                <a:spcPts val="488"/>
              </a:spcBef>
              <a:spcAft>
                <a:spcPct val="0"/>
              </a:spcAft>
              <a:buClr>
                <a:srgbClr val="000000"/>
              </a:buClr>
              <a:buSzPct val="45000"/>
              <a:buFont typeface="Wingdings" charset="2"/>
              <a:buChar char=""/>
              <a:defRPr sz="2400">
                <a:solidFill>
                  <a:srgbClr val="000000"/>
                </a:solidFill>
                <a:latin typeface="Calibri" charset="0"/>
                <a:ea typeface="+mn-ea"/>
                <a:cs typeface="+mn-cs"/>
              </a:defRPr>
            </a:lvl3pPr>
            <a:lvl4pPr marL="1727200" indent="-215900" algn="l" defTabSz="457200" rtl="0" fontAlgn="base" hangingPunct="0">
              <a:lnSpc>
                <a:spcPct val="102000"/>
              </a:lnSpc>
              <a:spcBef>
                <a:spcPts val="400"/>
              </a:spcBef>
              <a:spcAft>
                <a:spcPct val="0"/>
              </a:spcAft>
              <a:buClr>
                <a:srgbClr val="000000"/>
              </a:buClr>
              <a:buSzPct val="75000"/>
              <a:buFont typeface="Symbol" charset="2"/>
              <a:buChar char=""/>
              <a:defRPr sz="2000">
                <a:solidFill>
                  <a:srgbClr val="000000"/>
                </a:solidFill>
                <a:latin typeface="Calibri" charset="0"/>
                <a:ea typeface="+mn-ea"/>
                <a:cs typeface="+mn-cs"/>
              </a:defRPr>
            </a:lvl4pPr>
            <a:lvl5pPr marL="2159000" indent="-215900" algn="l" defTabSz="457200" rtl="0" fontAlgn="base" hangingPunct="0">
              <a:lnSpc>
                <a:spcPct val="102000"/>
              </a:lnSpc>
              <a:spcBef>
                <a:spcPct val="0"/>
              </a:spcBef>
              <a:spcAft>
                <a:spcPts val="288"/>
              </a:spcAft>
              <a:buClr>
                <a:srgbClr val="000000"/>
              </a:buClr>
              <a:buSzPct val="45000"/>
              <a:buFont typeface="Wingdings" charset="2"/>
              <a:buChar char=""/>
              <a:defRPr sz="2000">
                <a:solidFill>
                  <a:srgbClr val="000000"/>
                </a:solidFill>
                <a:latin typeface="Calibri" charset="0"/>
                <a:ea typeface="+mn-ea"/>
                <a:cs typeface="+mn-cs"/>
              </a:defRPr>
            </a:lvl5pPr>
            <a:lvl6pPr marL="2616200" indent="-215900" algn="l" defTabSz="457200" rtl="0" fontAlgn="base" hangingPunct="0">
              <a:lnSpc>
                <a:spcPct val="102000"/>
              </a:lnSpc>
              <a:spcBef>
                <a:spcPct val="0"/>
              </a:spcBef>
              <a:spcAft>
                <a:spcPts val="288"/>
              </a:spcAft>
              <a:buClr>
                <a:srgbClr val="000000"/>
              </a:buClr>
              <a:buSzPct val="45000"/>
              <a:buFont typeface="Wingdings" charset="2"/>
              <a:buChar char=""/>
              <a:defRPr sz="2000">
                <a:solidFill>
                  <a:srgbClr val="000000"/>
                </a:solidFill>
                <a:latin typeface="Calibri" charset="0"/>
                <a:ea typeface="+mn-ea"/>
                <a:cs typeface="+mn-cs"/>
              </a:defRPr>
            </a:lvl6pPr>
            <a:lvl7pPr marL="3073400" indent="-215900" algn="l" defTabSz="457200" rtl="0" fontAlgn="base" hangingPunct="0">
              <a:lnSpc>
                <a:spcPct val="102000"/>
              </a:lnSpc>
              <a:spcBef>
                <a:spcPct val="0"/>
              </a:spcBef>
              <a:spcAft>
                <a:spcPts val="288"/>
              </a:spcAft>
              <a:buClr>
                <a:srgbClr val="000000"/>
              </a:buClr>
              <a:buSzPct val="45000"/>
              <a:buFont typeface="Wingdings" charset="2"/>
              <a:buChar char=""/>
              <a:defRPr sz="2000">
                <a:solidFill>
                  <a:srgbClr val="000000"/>
                </a:solidFill>
                <a:latin typeface="Calibri" charset="0"/>
                <a:ea typeface="+mn-ea"/>
                <a:cs typeface="+mn-cs"/>
              </a:defRPr>
            </a:lvl7pPr>
            <a:lvl8pPr marL="3530600" indent="-215900" algn="l" defTabSz="457200" rtl="0" fontAlgn="base" hangingPunct="0">
              <a:lnSpc>
                <a:spcPct val="102000"/>
              </a:lnSpc>
              <a:spcBef>
                <a:spcPct val="0"/>
              </a:spcBef>
              <a:spcAft>
                <a:spcPts val="288"/>
              </a:spcAft>
              <a:buClr>
                <a:srgbClr val="000000"/>
              </a:buClr>
              <a:buSzPct val="45000"/>
              <a:buFont typeface="Wingdings" charset="2"/>
              <a:buChar char=""/>
              <a:defRPr sz="2000">
                <a:solidFill>
                  <a:srgbClr val="000000"/>
                </a:solidFill>
                <a:latin typeface="Calibri" charset="0"/>
                <a:ea typeface="+mn-ea"/>
                <a:cs typeface="+mn-cs"/>
              </a:defRPr>
            </a:lvl8pPr>
            <a:lvl9pPr marL="3987800" indent="-215900" algn="l" defTabSz="457200" rtl="0" fontAlgn="base" hangingPunct="0">
              <a:lnSpc>
                <a:spcPct val="102000"/>
              </a:lnSpc>
              <a:spcBef>
                <a:spcPct val="0"/>
              </a:spcBef>
              <a:spcAft>
                <a:spcPts val="288"/>
              </a:spcAft>
              <a:buClr>
                <a:srgbClr val="000000"/>
              </a:buClr>
              <a:buSzPct val="45000"/>
              <a:buFont typeface="Wingdings" charset="2"/>
              <a:buChar char=""/>
              <a:defRPr sz="2000">
                <a:solidFill>
                  <a:srgbClr val="000000"/>
                </a:solidFill>
                <a:latin typeface="Calibri" charset="0"/>
                <a:ea typeface="+mn-ea"/>
                <a:cs typeface="+mn-cs"/>
              </a:defRPr>
            </a:lvl9pPr>
          </a:lstStyle>
          <a:p>
            <a:r>
              <a:rPr lang="en-US" kern="0" dirty="0" smtClean="0"/>
              <a:t>Scheduling: </a:t>
            </a:r>
            <a:r>
              <a:rPr lang="en-US" kern="0" dirty="0" err="1" smtClean="0"/>
              <a:t>HyperLedger</a:t>
            </a:r>
            <a:r>
              <a:rPr lang="en-US" kern="0" dirty="0" smtClean="0"/>
              <a:t> Fabric uses hundreds of </a:t>
            </a:r>
            <a:r>
              <a:rPr lang="en-US" kern="0" dirty="0" err="1" smtClean="0"/>
              <a:t>goroutines</a:t>
            </a:r>
            <a:endParaRPr lang="en-US" kern="0" dirty="0" smtClean="0"/>
          </a:p>
          <a:p>
            <a:endParaRPr lang="en-US" kern="0" dirty="0"/>
          </a:p>
          <a:p>
            <a:endParaRPr lang="en-US" kern="0" dirty="0" smtClean="0"/>
          </a:p>
          <a:p>
            <a:endParaRPr lang="en-US" kern="0" dirty="0"/>
          </a:p>
          <a:p>
            <a:endParaRPr lang="en-US" kern="0" dirty="0" smtClean="0"/>
          </a:p>
          <a:p>
            <a:endParaRPr lang="en-US" kern="0" dirty="0"/>
          </a:p>
          <a:p>
            <a:endParaRPr lang="en-US" kern="0" dirty="0" smtClean="0"/>
          </a:p>
          <a:p>
            <a:endParaRPr lang="en-US" kern="0" dirty="0" smtClean="0"/>
          </a:p>
          <a:p>
            <a:endParaRPr lang="en-US" kern="0" dirty="0" smtClean="0"/>
          </a:p>
          <a:p>
            <a:endParaRPr lang="en-US" kern="0" dirty="0" smtClean="0"/>
          </a:p>
          <a:p>
            <a:r>
              <a:rPr lang="en-US" kern="0" dirty="0" smtClean="0"/>
              <a:t>Reflection: Looking for ways to speed this up</a:t>
            </a:r>
          </a:p>
          <a:p>
            <a:r>
              <a:rPr lang="en-US" kern="0" dirty="0" smtClean="0"/>
              <a:t>Crypto</a:t>
            </a:r>
          </a:p>
          <a:p>
            <a:pPr lvl="1"/>
            <a:r>
              <a:rPr lang="en-US" kern="0" dirty="0" smtClean="0"/>
              <a:t>Michael </a:t>
            </a:r>
            <a:r>
              <a:rPr lang="en-US" kern="0" dirty="0" err="1" smtClean="0"/>
              <a:t>Munday</a:t>
            </a:r>
            <a:r>
              <a:rPr lang="en-US" kern="0" dirty="0" smtClean="0"/>
              <a:t> will take us through the ongoing work of making go crypto fast on z</a:t>
            </a:r>
          </a:p>
          <a:p>
            <a:pPr lvl="1"/>
            <a:endParaRPr lang="en-US" kern="0" dirty="0" smtClean="0"/>
          </a:p>
          <a:p>
            <a:endParaRPr lang="en-US" kern="0" dirty="0"/>
          </a:p>
        </p:txBody>
      </p:sp>
      <p:sp>
        <p:nvSpPr>
          <p:cNvPr id="2" name="Title 1"/>
          <p:cNvSpPr txBox="1">
            <a:spLocks/>
          </p:cNvSpPr>
          <p:nvPr/>
        </p:nvSpPr>
        <p:spPr>
          <a:xfrm>
            <a:off x="1485900" y="76200"/>
            <a:ext cx="9525000" cy="715962"/>
          </a:xfrm>
          <a:prstGeom prst="rect">
            <a:avLst/>
          </a:prstGeom>
        </p:spPr>
        <p:txBody>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a:r>
              <a:rPr lang="en-US" sz="2800" b="1" kern="0" dirty="0" smtClean="0">
                <a:solidFill>
                  <a:srgbClr val="EA7C1E"/>
                </a:solidFill>
                <a:latin typeface="+mn-lt"/>
              </a:rPr>
              <a:t>What aspects of go are important for </a:t>
            </a:r>
            <a:r>
              <a:rPr lang="en-US" sz="2800" b="1" kern="0" dirty="0" err="1" smtClean="0">
                <a:solidFill>
                  <a:srgbClr val="EA7C1E"/>
                </a:solidFill>
                <a:latin typeface="+mn-lt"/>
              </a:rPr>
              <a:t>blockchain</a:t>
            </a:r>
            <a:r>
              <a:rPr lang="en-US" sz="2800" b="1" kern="0" dirty="0" smtClean="0">
                <a:solidFill>
                  <a:srgbClr val="EA7C1E"/>
                </a:solidFill>
                <a:latin typeface="+mn-lt"/>
              </a:rPr>
              <a:t>…</a:t>
            </a:r>
            <a:endParaRPr lang="en-US" sz="2800" b="1" kern="0" dirty="0">
              <a:solidFill>
                <a:srgbClr val="EA7C1E"/>
              </a:solidFill>
              <a:latin typeface="+mn-lt"/>
            </a:endParaRPr>
          </a:p>
        </p:txBody>
      </p:sp>
      <p:graphicFrame>
        <p:nvGraphicFramePr>
          <p:cNvPr id="4" name="Chart 3"/>
          <p:cNvGraphicFramePr>
            <a:graphicFrameLocks/>
          </p:cNvGraphicFramePr>
          <p:nvPr>
            <p:extLst/>
          </p:nvPr>
        </p:nvGraphicFramePr>
        <p:xfrm>
          <a:off x="1676400" y="1219200"/>
          <a:ext cx="6019800" cy="32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1475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034" y="-22745"/>
            <a:ext cx="10515600" cy="1325563"/>
          </a:xfrm>
        </p:spPr>
        <p:txBody>
          <a:bodyPr/>
          <a:lstStyle/>
          <a:p>
            <a:r>
              <a:rPr lang="en-CA" b="1" dirty="0" smtClean="0">
                <a:solidFill>
                  <a:srgbClr val="E07C1E"/>
                </a:solidFill>
              </a:rPr>
              <a:t>Advanced Encryption Standard (AES)</a:t>
            </a:r>
            <a:endParaRPr lang="en-CA" b="1"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562600" y="1456592"/>
            <a:ext cx="2238375" cy="2238375"/>
          </a:xfrm>
          <a:ln>
            <a:noFill/>
          </a:ln>
        </p:spPr>
        <p:style>
          <a:lnRef idx="3">
            <a:schemeClr val="lt1"/>
          </a:lnRef>
          <a:fillRef idx="1">
            <a:schemeClr val="accent3"/>
          </a:fillRef>
          <a:effectRef idx="1">
            <a:schemeClr val="accent3"/>
          </a:effectRef>
          <a:fontRef idx="minor">
            <a:schemeClr val="lt1"/>
          </a:fontRef>
        </p:style>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0433" y="1447800"/>
            <a:ext cx="2247167" cy="2247167"/>
          </a:xfrm>
          <a:prstGeom prst="rect">
            <a:avLst/>
          </a:prstGeom>
          <a:solidFill>
            <a:schemeClr val="bg2">
              <a:lumMod val="60000"/>
              <a:lumOff val="40000"/>
            </a:schemeClr>
          </a:solidFill>
          <a:ln>
            <a:noFill/>
          </a:ln>
        </p:spPr>
        <p:style>
          <a:lnRef idx="3">
            <a:schemeClr val="lt1"/>
          </a:lnRef>
          <a:fillRef idx="1">
            <a:schemeClr val="accent3"/>
          </a:fillRef>
          <a:effectRef idx="1">
            <a:schemeClr val="accent3"/>
          </a:effectRef>
          <a:fontRef idx="minor">
            <a:schemeClr val="lt1"/>
          </a:fontRef>
        </p:style>
      </p:pic>
      <p:sp>
        <p:nvSpPr>
          <p:cNvPr id="6" name="Right Arrow 5"/>
          <p:cNvSpPr/>
          <p:nvPr/>
        </p:nvSpPr>
        <p:spPr bwMode="auto">
          <a:xfrm>
            <a:off x="8077200" y="2417762"/>
            <a:ext cx="762000" cy="457200"/>
          </a:xfrm>
          <a:prstGeom prst="rightArrow">
            <a:avLst/>
          </a:prstGeom>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CA" sz="1800" b="0" i="0" u="none" strike="noStrike" cap="none" normalizeH="0" baseline="0" dirty="0" smtClean="0">
              <a:ln>
                <a:noFill/>
              </a:ln>
              <a:solidFill>
                <a:srgbClr val="000000"/>
              </a:solidFill>
              <a:effectLst/>
              <a:latin typeface="Arial" charset="0"/>
            </a:endParaRPr>
          </a:p>
        </p:txBody>
      </p:sp>
      <p:sp>
        <p:nvSpPr>
          <p:cNvPr id="9" name="TextBox 8"/>
          <p:cNvSpPr txBox="1"/>
          <p:nvPr/>
        </p:nvSpPr>
        <p:spPr>
          <a:xfrm>
            <a:off x="8103845" y="2077221"/>
            <a:ext cx="659155" cy="349968"/>
          </a:xfrm>
          <a:prstGeom prst="rect">
            <a:avLst/>
          </a:prstGeom>
          <a:noFill/>
        </p:spPr>
        <p:txBody>
          <a:bodyPr wrap="none" rtlCol="0">
            <a:spAutoFit/>
          </a:bodyPr>
          <a:lstStyle/>
          <a:p>
            <a:r>
              <a:rPr lang="en-CA" dirty="0" smtClean="0"/>
              <a:t>ECB</a:t>
            </a:r>
          </a:p>
        </p:txBody>
      </p:sp>
      <p:sp>
        <p:nvSpPr>
          <p:cNvPr id="10" name="TextBox 9"/>
          <p:cNvSpPr txBox="1"/>
          <p:nvPr/>
        </p:nvSpPr>
        <p:spPr>
          <a:xfrm>
            <a:off x="5576886" y="4002514"/>
            <a:ext cx="5700713" cy="2031325"/>
          </a:xfrm>
          <a:prstGeom prst="rect">
            <a:avLst/>
          </a:prstGeom>
          <a:solidFill>
            <a:schemeClr val="bg1"/>
          </a:solidFill>
          <a:effectLst>
            <a:outerShdw blurRad="38100" dist="20320" dir="5400000" algn="ctr"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CA" sz="1400" dirty="0" smtClean="0">
                <a:latin typeface="Consolas" panose="020B0609020204030204" pitchFamily="49" charset="0"/>
                <a:cs typeface="Consolas" panose="020B0609020204030204" pitchFamily="49" charset="0"/>
              </a:rPr>
              <a:t>func ECB(block </a:t>
            </a:r>
            <a:r>
              <a:rPr lang="en-CA" sz="1400" dirty="0" err="1" smtClean="0">
                <a:latin typeface="Consolas" panose="020B0609020204030204" pitchFamily="49" charset="0"/>
                <a:cs typeface="Consolas" panose="020B0609020204030204" pitchFamily="49" charset="0"/>
              </a:rPr>
              <a:t>cipher.Block</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dst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src</a:t>
            </a:r>
            <a:r>
              <a:rPr lang="en-CA" sz="1400" dirty="0" smtClean="0">
                <a:latin typeface="Consolas" panose="020B0609020204030204" pitchFamily="49" charset="0"/>
                <a:cs typeface="Consolas" panose="020B0609020204030204" pitchFamily="49" charset="0"/>
              </a:rPr>
              <a:t> []byte) error {</a:t>
            </a:r>
          </a:p>
          <a:p>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bs</a:t>
            </a:r>
            <a:r>
              <a:rPr lang="en-CA" sz="1400" dirty="0" smtClean="0">
                <a:latin typeface="Consolas" panose="020B0609020204030204" pitchFamily="49" charset="0"/>
                <a:cs typeface="Consolas" panose="020B0609020204030204" pitchFamily="49" charset="0"/>
              </a:rPr>
              <a:t> := </a:t>
            </a:r>
            <a:r>
              <a:rPr lang="en-CA" sz="1400" dirty="0" err="1" smtClean="0">
                <a:latin typeface="Consolas" panose="020B0609020204030204" pitchFamily="49" charset="0"/>
                <a:cs typeface="Consolas" panose="020B0609020204030204" pitchFamily="49" charset="0"/>
              </a:rPr>
              <a:t>block.BlockSize</a:t>
            </a:r>
            <a:r>
              <a:rPr lang="en-CA" sz="1400" dirty="0" smtClean="0">
                <a:latin typeface="Consolas" panose="020B0609020204030204" pitchFamily="49" charset="0"/>
                <a:cs typeface="Consolas" panose="020B0609020204030204" pitchFamily="49" charset="0"/>
              </a:rPr>
              <a:t>()</a:t>
            </a:r>
          </a:p>
          <a:p>
            <a:r>
              <a:rPr lang="en-CA" sz="1400" dirty="0" smtClean="0">
                <a:latin typeface="Consolas" panose="020B0609020204030204" pitchFamily="49" charset="0"/>
                <a:cs typeface="Consolas" panose="020B0609020204030204" pitchFamily="49" charset="0"/>
              </a:rPr>
              <a:t>	for </a:t>
            </a:r>
            <a:r>
              <a:rPr lang="en-CA" sz="1400" dirty="0" err="1" smtClean="0">
                <a:latin typeface="Consolas" panose="020B0609020204030204" pitchFamily="49" charset="0"/>
                <a:cs typeface="Consolas" panose="020B0609020204030204" pitchFamily="49" charset="0"/>
              </a:rPr>
              <a:t>len</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src</a:t>
            </a:r>
            <a:r>
              <a:rPr lang="en-CA" sz="1400" dirty="0" smtClean="0">
                <a:latin typeface="Consolas" panose="020B0609020204030204" pitchFamily="49" charset="0"/>
                <a:cs typeface="Consolas" panose="020B0609020204030204" pitchFamily="49" charset="0"/>
              </a:rPr>
              <a:t>) &gt;= </a:t>
            </a:r>
            <a:r>
              <a:rPr lang="en-CA" sz="1400" dirty="0" err="1" smtClean="0">
                <a:latin typeface="Consolas" panose="020B0609020204030204" pitchFamily="49" charset="0"/>
                <a:cs typeface="Consolas" panose="020B0609020204030204" pitchFamily="49" charset="0"/>
              </a:rPr>
              <a:t>bs</a:t>
            </a:r>
            <a:r>
              <a:rPr lang="en-CA" sz="1400" dirty="0" smtClean="0">
                <a:latin typeface="Consolas" panose="020B0609020204030204" pitchFamily="49" charset="0"/>
                <a:cs typeface="Consolas" panose="020B0609020204030204" pitchFamily="49" charset="0"/>
              </a:rPr>
              <a:t> &amp;&amp; </a:t>
            </a:r>
            <a:r>
              <a:rPr lang="en-CA" sz="1400" dirty="0" err="1" smtClean="0">
                <a:latin typeface="Consolas" panose="020B0609020204030204" pitchFamily="49" charset="0"/>
                <a:cs typeface="Consolas" panose="020B0609020204030204" pitchFamily="49" charset="0"/>
              </a:rPr>
              <a:t>len</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dst</a:t>
            </a:r>
            <a:r>
              <a:rPr lang="en-CA" sz="1400" dirty="0" smtClean="0">
                <a:latin typeface="Consolas" panose="020B0609020204030204" pitchFamily="49" charset="0"/>
                <a:cs typeface="Consolas" panose="020B0609020204030204" pitchFamily="49" charset="0"/>
              </a:rPr>
              <a:t>) &gt;= </a:t>
            </a:r>
            <a:r>
              <a:rPr lang="en-CA" sz="1400" dirty="0" err="1" smtClean="0">
                <a:latin typeface="Consolas" panose="020B0609020204030204" pitchFamily="49" charset="0"/>
                <a:cs typeface="Consolas" panose="020B0609020204030204" pitchFamily="49" charset="0"/>
              </a:rPr>
              <a:t>bs</a:t>
            </a:r>
            <a:r>
              <a:rPr lang="en-CA" sz="1400" dirty="0" smtClean="0">
                <a:latin typeface="Consolas" panose="020B0609020204030204" pitchFamily="49" charset="0"/>
                <a:cs typeface="Consolas" panose="020B0609020204030204" pitchFamily="49" charset="0"/>
              </a:rPr>
              <a:t> {</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block.Encrypt</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dst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src</a:t>
            </a:r>
            <a:r>
              <a:rPr lang="en-CA" sz="1400" dirty="0" smtClean="0">
                <a:latin typeface="Consolas" panose="020B0609020204030204" pitchFamily="49" charset="0"/>
                <a:cs typeface="Consolas" panose="020B0609020204030204" pitchFamily="49" charset="0"/>
              </a:rPr>
              <a:t>) // </a:t>
            </a:r>
            <a:r>
              <a:rPr lang="en-CA" sz="1400" dirty="0">
                <a:latin typeface="Consolas" panose="020B0609020204030204" pitchFamily="49" charset="0"/>
                <a:cs typeface="Consolas" panose="020B0609020204030204" pitchFamily="49" charset="0"/>
              </a:rPr>
              <a:t>s</a:t>
            </a:r>
            <a:r>
              <a:rPr lang="en-CA" sz="1400" dirty="0" smtClean="0">
                <a:latin typeface="Consolas" panose="020B0609020204030204" pitchFamily="49" charset="0"/>
                <a:cs typeface="Consolas" panose="020B0609020204030204" pitchFamily="49" charset="0"/>
              </a:rPr>
              <a:t>tops after 1 block</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src</a:t>
            </a:r>
            <a:r>
              <a:rPr lang="en-CA" sz="1400" dirty="0" smtClean="0">
                <a:latin typeface="Consolas" panose="020B0609020204030204" pitchFamily="49" charset="0"/>
                <a:cs typeface="Consolas" panose="020B0609020204030204" pitchFamily="49" charset="0"/>
              </a:rPr>
              <a:t> = </a:t>
            </a:r>
            <a:r>
              <a:rPr lang="en-CA" sz="1400" dirty="0" err="1" smtClean="0">
                <a:latin typeface="Consolas" panose="020B0609020204030204" pitchFamily="49" charset="0"/>
                <a:cs typeface="Consolas" panose="020B0609020204030204" pitchFamily="49" charset="0"/>
              </a:rPr>
              <a:t>src</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bs</a:t>
            </a:r>
            <a:r>
              <a:rPr lang="en-CA" sz="1400" dirty="0" smtClean="0">
                <a:latin typeface="Consolas" panose="020B0609020204030204" pitchFamily="49" charset="0"/>
                <a:cs typeface="Consolas" panose="020B0609020204030204" pitchFamily="49" charset="0"/>
              </a:rPr>
              <a:t>:]</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dst</a:t>
            </a:r>
            <a:r>
              <a:rPr lang="en-CA" sz="1400" dirty="0" smtClean="0">
                <a:latin typeface="Consolas" panose="020B0609020204030204" pitchFamily="49" charset="0"/>
                <a:cs typeface="Consolas" panose="020B0609020204030204" pitchFamily="49" charset="0"/>
              </a:rPr>
              <a:t> = </a:t>
            </a:r>
            <a:r>
              <a:rPr lang="en-CA" sz="1400" dirty="0" err="1" smtClean="0">
                <a:latin typeface="Consolas" panose="020B0609020204030204" pitchFamily="49" charset="0"/>
                <a:cs typeface="Consolas" panose="020B0609020204030204" pitchFamily="49" charset="0"/>
              </a:rPr>
              <a:t>dst</a:t>
            </a:r>
            <a:r>
              <a:rPr lang="en-CA" sz="1400" dirty="0" smtClean="0">
                <a:latin typeface="Consolas" panose="020B0609020204030204" pitchFamily="49" charset="0"/>
                <a:cs typeface="Consolas" panose="020B0609020204030204" pitchFamily="49" charset="0"/>
              </a:rPr>
              <a:t>[</a:t>
            </a:r>
            <a:r>
              <a:rPr lang="en-CA" sz="1400" dirty="0" err="1" smtClean="0">
                <a:latin typeface="Consolas" panose="020B0609020204030204" pitchFamily="49" charset="0"/>
                <a:cs typeface="Consolas" panose="020B0609020204030204" pitchFamily="49" charset="0"/>
              </a:rPr>
              <a:t>bs</a:t>
            </a:r>
            <a:r>
              <a:rPr lang="en-CA" sz="1400" dirty="0" smtClean="0">
                <a:latin typeface="Consolas" panose="020B0609020204030204" pitchFamily="49" charset="0"/>
                <a:cs typeface="Consolas" panose="020B0609020204030204" pitchFamily="49" charset="0"/>
              </a:rPr>
              <a:t>:]</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p>
          <a:p>
            <a:r>
              <a:rPr lang="en-CA" sz="1400" dirty="0" smtClean="0">
                <a:latin typeface="Consolas" panose="020B0609020204030204" pitchFamily="49" charset="0"/>
                <a:cs typeface="Consolas" panose="020B0609020204030204" pitchFamily="49" charset="0"/>
              </a:rPr>
              <a:t>}</a:t>
            </a:r>
          </a:p>
        </p:txBody>
      </p:sp>
      <p:sp>
        <p:nvSpPr>
          <p:cNvPr id="12" name="Content Placeholder 2"/>
          <p:cNvSpPr>
            <a:spLocks noGrp="1"/>
          </p:cNvSpPr>
          <p:nvPr>
            <p:ph idx="1"/>
          </p:nvPr>
        </p:nvSpPr>
        <p:spPr>
          <a:xfrm>
            <a:off x="609601" y="1456593"/>
            <a:ext cx="4761766" cy="4667984"/>
          </a:xfrm>
        </p:spPr>
        <p:txBody>
          <a:bodyPr/>
          <a:lstStyle/>
          <a:p>
            <a:r>
              <a:rPr lang="en-CA" dirty="0" smtClean="0">
                <a:latin typeface="Consolas" charset="0"/>
                <a:ea typeface="Consolas" charset="0"/>
                <a:cs typeface="Consolas" charset="0"/>
              </a:rPr>
              <a:t>crypto/</a:t>
            </a:r>
            <a:r>
              <a:rPr lang="en-CA" dirty="0" err="1" smtClean="0">
                <a:latin typeface="Consolas" charset="0"/>
                <a:ea typeface="Consolas" charset="0"/>
                <a:cs typeface="Consolas" charset="0"/>
              </a:rPr>
              <a:t>aes</a:t>
            </a:r>
            <a:r>
              <a:rPr lang="en-CA" dirty="0" smtClean="0"/>
              <a:t> package</a:t>
            </a:r>
          </a:p>
          <a:p>
            <a:r>
              <a:rPr lang="en-CA" dirty="0" smtClean="0"/>
              <a:t>Block cipher:</a:t>
            </a:r>
          </a:p>
          <a:p>
            <a:pPr lvl="1"/>
            <a:r>
              <a:rPr lang="en-CA" dirty="0" smtClean="0"/>
              <a:t>Algorithm that encrypts &amp; decrypts data using a key</a:t>
            </a:r>
          </a:p>
          <a:p>
            <a:pPr lvl="1"/>
            <a:r>
              <a:rPr lang="en-CA" dirty="0" smtClean="0"/>
              <a:t>Fixed length (16 bytes)</a:t>
            </a:r>
          </a:p>
          <a:p>
            <a:pPr lvl="1"/>
            <a:r>
              <a:rPr lang="en-CA" dirty="0" smtClean="0"/>
              <a:t>Symmetric: same key for encryption &amp; decryption</a:t>
            </a:r>
          </a:p>
          <a:p>
            <a:r>
              <a:rPr lang="en-CA" dirty="0" smtClean="0"/>
              <a:t>Implements the </a:t>
            </a:r>
            <a:r>
              <a:rPr lang="en-CA" dirty="0" err="1" smtClean="0">
                <a:latin typeface="Consolas" charset="0"/>
                <a:ea typeface="Consolas" charset="0"/>
                <a:cs typeface="Consolas" charset="0"/>
              </a:rPr>
              <a:t>cipher.Block</a:t>
            </a:r>
            <a:r>
              <a:rPr lang="en-CA" dirty="0" smtClean="0"/>
              <a:t> interface</a:t>
            </a:r>
            <a:endParaRPr lang="en-CA" dirty="0"/>
          </a:p>
          <a:p>
            <a:pPr marL="0" marR="0" lvl="0" indent="0" defTabSz="914400" eaLnBrk="1" fontAlgn="auto" latinLnBrk="0" hangingPunct="1">
              <a:lnSpc>
                <a:spcPct val="100000"/>
              </a:lnSpc>
              <a:spcBef>
                <a:spcPts val="0"/>
              </a:spcBef>
              <a:spcAft>
                <a:spcPts val="0"/>
              </a:spcAft>
              <a:buClrTx/>
              <a:buSzTx/>
              <a:buFontTx/>
              <a:buNone/>
              <a:tabLst/>
              <a:defRPr/>
            </a:pPr>
            <a:endParaRPr lang="en-CA" dirty="0"/>
          </a:p>
        </p:txBody>
      </p:sp>
      <p:sp>
        <p:nvSpPr>
          <p:cNvPr id="13" name="TextBox 12"/>
          <p:cNvSpPr txBox="1"/>
          <p:nvPr/>
        </p:nvSpPr>
        <p:spPr>
          <a:xfrm>
            <a:off x="6096000" y="3704054"/>
            <a:ext cx="1798890" cy="235449"/>
          </a:xfrm>
          <a:prstGeom prst="rect">
            <a:avLst/>
          </a:prstGeom>
          <a:noFill/>
        </p:spPr>
        <p:txBody>
          <a:bodyPr wrap="none" rtlCol="0">
            <a:spAutoFit/>
          </a:bodyPr>
          <a:lstStyle/>
          <a:p>
            <a:r>
              <a:rPr lang="en-CA" sz="1000" dirty="0" smtClean="0"/>
              <a:t>Go </a:t>
            </a:r>
            <a:r>
              <a:rPr lang="en-CA" sz="1000" dirty="0"/>
              <a:t>g</a:t>
            </a:r>
            <a:r>
              <a:rPr lang="en-CA" sz="1000" dirty="0" smtClean="0"/>
              <a:t>opher by Renee French</a:t>
            </a:r>
            <a:endParaRPr lang="en-CA" sz="1000" dirty="0"/>
          </a:p>
        </p:txBody>
      </p:sp>
    </p:spTree>
    <p:extLst>
      <p:ext uri="{BB962C8B-B14F-4D97-AF65-F5344CB8AC3E}">
        <p14:creationId xmlns:p14="http://schemas.microsoft.com/office/powerpoint/2010/main" val="2340572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396" y="-39242"/>
            <a:ext cx="10515600" cy="1325563"/>
          </a:xfrm>
        </p:spPr>
        <p:txBody>
          <a:bodyPr/>
          <a:lstStyle/>
          <a:p>
            <a:r>
              <a:rPr lang="en-CA" b="1" dirty="0" smtClean="0">
                <a:solidFill>
                  <a:srgbClr val="E07C1E"/>
                </a:solidFill>
              </a:rPr>
              <a:t>Modes of Operation</a:t>
            </a:r>
            <a:endParaRPr lang="en-CA" b="1" dirty="0">
              <a:solidFill>
                <a:srgbClr val="E07C1E"/>
              </a:solidFill>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562600" y="1456592"/>
            <a:ext cx="2238375" cy="2238375"/>
          </a:xfrm>
          <a:prstGeom prst="rect">
            <a:avLst/>
          </a:prstGeom>
          <a:ln w="38100" cap="flat" cmpd="sng" algn="ctr">
            <a:noFill/>
            <a:prstDash val="solid"/>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3"/>
          </a:fillRef>
          <a:effectRef idx="1">
            <a:schemeClr val="accent3"/>
          </a:effectRef>
          <a:fontRef idx="minor">
            <a:schemeClr val="lt1"/>
          </a:fontRef>
        </p:style>
      </p:pic>
      <p:sp>
        <p:nvSpPr>
          <p:cNvPr id="8" name="Right Arrow 7"/>
          <p:cNvSpPr/>
          <p:nvPr/>
        </p:nvSpPr>
        <p:spPr bwMode="auto">
          <a:xfrm>
            <a:off x="8077200" y="2417762"/>
            <a:ext cx="762000" cy="457200"/>
          </a:xfrm>
          <a:prstGeom prst="rightArrow">
            <a:avLst/>
          </a:prstGeom>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CA" sz="1800" b="0" i="0" u="none" strike="noStrike" cap="none" normalizeH="0" baseline="0" dirty="0" smtClean="0">
              <a:ln>
                <a:noFill/>
              </a:ln>
              <a:solidFill>
                <a:srgbClr val="000000"/>
              </a:solidFill>
              <a:effectLst/>
              <a:latin typeface="Arial" charset="0"/>
            </a:endParaRPr>
          </a:p>
        </p:txBody>
      </p:sp>
      <p:sp>
        <p:nvSpPr>
          <p:cNvPr id="9" name="TextBox 8"/>
          <p:cNvSpPr txBox="1"/>
          <p:nvPr/>
        </p:nvSpPr>
        <p:spPr>
          <a:xfrm>
            <a:off x="8103845" y="2077221"/>
            <a:ext cx="671979" cy="349968"/>
          </a:xfrm>
          <a:prstGeom prst="rect">
            <a:avLst/>
          </a:prstGeom>
          <a:noFill/>
        </p:spPr>
        <p:txBody>
          <a:bodyPr wrap="none" rtlCol="0">
            <a:spAutoFit/>
          </a:bodyPr>
          <a:lstStyle/>
          <a:p>
            <a:r>
              <a:rPr lang="en-CA" dirty="0" smtClean="0"/>
              <a:t>CBC</a:t>
            </a:r>
          </a:p>
        </p:txBody>
      </p:sp>
      <p:pic>
        <p:nvPicPr>
          <p:cNvPr id="17" name="Content Placeholder 16"/>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9043089" y="1447800"/>
            <a:ext cx="2238375" cy="2238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ontent Placeholder 2"/>
          <p:cNvSpPr>
            <a:spLocks noGrp="1"/>
          </p:cNvSpPr>
          <p:nvPr>
            <p:ph idx="1"/>
          </p:nvPr>
        </p:nvSpPr>
        <p:spPr>
          <a:xfrm>
            <a:off x="609601" y="1456593"/>
            <a:ext cx="4761766" cy="4667984"/>
          </a:xfrm>
        </p:spPr>
        <p:txBody>
          <a:bodyPr/>
          <a:lstStyle/>
          <a:p>
            <a:r>
              <a:rPr lang="en-CA" dirty="0" smtClean="0"/>
              <a:t>Several possibilities:</a:t>
            </a:r>
          </a:p>
          <a:p>
            <a:pPr lvl="1"/>
            <a:r>
              <a:rPr lang="en-CA" dirty="0" smtClean="0"/>
              <a:t>Electronic code book (ECB)</a:t>
            </a:r>
          </a:p>
          <a:p>
            <a:pPr lvl="1"/>
            <a:r>
              <a:rPr lang="en-CA" dirty="0"/>
              <a:t>Chain (CBC</a:t>
            </a:r>
            <a:r>
              <a:rPr lang="en-CA" dirty="0" smtClean="0"/>
              <a:t>)</a:t>
            </a:r>
          </a:p>
          <a:p>
            <a:pPr lvl="1"/>
            <a:r>
              <a:rPr lang="en-CA" dirty="0" smtClean="0"/>
              <a:t>Counter (CTR, GCM)</a:t>
            </a:r>
          </a:p>
          <a:p>
            <a:pPr lvl="1"/>
            <a:r>
              <a:rPr lang="en-CA" dirty="0" smtClean="0"/>
              <a:t>Cipher feedback (CFB)</a:t>
            </a:r>
          </a:p>
          <a:p>
            <a:pPr lvl="1"/>
            <a:r>
              <a:rPr lang="en-CA" dirty="0" smtClean="0"/>
              <a:t>Output feedback (OFB)</a:t>
            </a:r>
          </a:p>
          <a:p>
            <a:r>
              <a:rPr lang="en-CA" dirty="0" smtClean="0"/>
              <a:t>In the </a:t>
            </a:r>
            <a:r>
              <a:rPr lang="en-CA" dirty="0" smtClean="0">
                <a:latin typeface="Consolas" charset="0"/>
                <a:ea typeface="Consolas" charset="0"/>
                <a:cs typeface="Consolas" charset="0"/>
              </a:rPr>
              <a:t>crypto/cipher</a:t>
            </a:r>
            <a:r>
              <a:rPr lang="en-CA" dirty="0" smtClean="0"/>
              <a:t> package</a:t>
            </a:r>
          </a:p>
        </p:txBody>
      </p:sp>
      <p:sp>
        <p:nvSpPr>
          <p:cNvPr id="19" name="TextBox 18"/>
          <p:cNvSpPr txBox="1"/>
          <p:nvPr/>
        </p:nvSpPr>
        <p:spPr>
          <a:xfrm>
            <a:off x="6096000" y="3704054"/>
            <a:ext cx="1798890" cy="235449"/>
          </a:xfrm>
          <a:prstGeom prst="rect">
            <a:avLst/>
          </a:prstGeom>
          <a:noFill/>
        </p:spPr>
        <p:txBody>
          <a:bodyPr wrap="none" rtlCol="0">
            <a:spAutoFit/>
          </a:bodyPr>
          <a:lstStyle/>
          <a:p>
            <a:r>
              <a:rPr lang="en-CA" sz="1000" dirty="0" smtClean="0"/>
              <a:t>Go </a:t>
            </a:r>
            <a:r>
              <a:rPr lang="en-CA" sz="1000" dirty="0"/>
              <a:t>g</a:t>
            </a:r>
            <a:r>
              <a:rPr lang="en-CA" sz="1000" dirty="0" smtClean="0"/>
              <a:t>opher by Renee French</a:t>
            </a:r>
            <a:endParaRPr lang="en-CA" sz="1000" dirty="0"/>
          </a:p>
        </p:txBody>
      </p:sp>
    </p:spTree>
    <p:extLst>
      <p:ext uri="{BB962C8B-B14F-4D97-AF65-F5344CB8AC3E}">
        <p14:creationId xmlns:p14="http://schemas.microsoft.com/office/powerpoint/2010/main" val="259607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456" y="31943"/>
            <a:ext cx="10515600" cy="1325563"/>
          </a:xfrm>
        </p:spPr>
        <p:txBody>
          <a:bodyPr/>
          <a:lstStyle/>
          <a:p>
            <a:r>
              <a:rPr lang="en-US" b="1" dirty="0">
                <a:solidFill>
                  <a:srgbClr val="E07C1E"/>
                </a:solidFill>
              </a:rPr>
              <a:t>Cipher Block Chaining (CBC) with </a:t>
            </a:r>
            <a:r>
              <a:rPr lang="en-US" b="1" dirty="0" smtClean="0">
                <a:solidFill>
                  <a:srgbClr val="E07C1E"/>
                </a:solidFill>
              </a:rPr>
              <a:t>AES</a:t>
            </a:r>
            <a:endParaRPr lang="en-CA" b="1" dirty="0">
              <a:solidFill>
                <a:srgbClr val="E07C1E"/>
              </a:solidFill>
            </a:endParaRPr>
          </a:p>
        </p:txBody>
      </p:sp>
      <p:sp>
        <p:nvSpPr>
          <p:cNvPr id="4" name="Content Placeholder 3"/>
          <p:cNvSpPr>
            <a:spLocks noGrp="1"/>
          </p:cNvSpPr>
          <p:nvPr>
            <p:ph sz="half" idx="1"/>
          </p:nvPr>
        </p:nvSpPr>
        <p:spPr>
          <a:xfrm>
            <a:off x="6975449" y="3621729"/>
            <a:ext cx="4828884" cy="1588127"/>
          </a:xfrm>
          <a:solidFill>
            <a:schemeClr val="bg1"/>
          </a:solidFill>
          <a:effectLst>
            <a:outerShdw blurRad="38100" dist="20320" dir="5400000" algn="ctr"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eaLnBrk="0" hangingPunct="0">
              <a:spcBef>
                <a:spcPct val="0"/>
              </a:spcBef>
              <a:buNone/>
            </a:pPr>
            <a:r>
              <a:rPr lang="zu-ZA" sz="1800" dirty="0">
                <a:latin typeface="Consolas" panose="020B0609020204030204" pitchFamily="49" charset="0"/>
                <a:cs typeface="Consolas" panose="020B0609020204030204" pitchFamily="49" charset="0"/>
              </a:rPr>
              <a:t>b, err := aes.NewCipher(key)</a:t>
            </a:r>
          </a:p>
          <a:p>
            <a:pPr marL="0" indent="0" eaLnBrk="0" hangingPunct="0">
              <a:spcBef>
                <a:spcPct val="0"/>
              </a:spcBef>
              <a:buNone/>
            </a:pPr>
            <a:r>
              <a:rPr lang="zu-ZA" sz="1800" dirty="0">
                <a:latin typeface="Consolas" panose="020B0609020204030204" pitchFamily="49" charset="0"/>
                <a:cs typeface="Consolas" panose="020B0609020204030204" pitchFamily="49" charset="0"/>
              </a:rPr>
              <a:t>if err != nil {</a:t>
            </a:r>
          </a:p>
          <a:p>
            <a:pPr marL="0" indent="0" eaLnBrk="0" hangingPunct="0">
              <a:spcBef>
                <a:spcPct val="0"/>
              </a:spcBef>
              <a:buNone/>
            </a:pPr>
            <a:r>
              <a:rPr lang="zu-ZA" sz="1800" dirty="0">
                <a:latin typeface="Consolas" panose="020B0609020204030204" pitchFamily="49" charset="0"/>
                <a:cs typeface="Consolas" panose="020B0609020204030204" pitchFamily="49" charset="0"/>
              </a:rPr>
              <a:t>    // </a:t>
            </a:r>
            <a:r>
              <a:rPr lang="zu-ZA" sz="1800" dirty="0" err="1">
                <a:latin typeface="Consolas" panose="020B0609020204030204" pitchFamily="49" charset="0"/>
                <a:cs typeface="Consolas" panose="020B0609020204030204" pitchFamily="49" charset="0"/>
              </a:rPr>
              <a:t>handle</a:t>
            </a:r>
            <a:r>
              <a:rPr lang="zu-ZA" sz="1800" dirty="0">
                <a:latin typeface="Consolas" panose="020B0609020204030204" pitchFamily="49" charset="0"/>
                <a:cs typeface="Consolas" panose="020B0609020204030204" pitchFamily="49" charset="0"/>
              </a:rPr>
              <a:t> </a:t>
            </a:r>
            <a:r>
              <a:rPr lang="zu-ZA" sz="1800" dirty="0" err="1">
                <a:latin typeface="Consolas" panose="020B0609020204030204" pitchFamily="49" charset="0"/>
                <a:cs typeface="Consolas" panose="020B0609020204030204" pitchFamily="49" charset="0"/>
              </a:rPr>
              <a:t>error</a:t>
            </a:r>
            <a:endParaRPr lang="zu-ZA" sz="1800" dirty="0">
              <a:latin typeface="Consolas" panose="020B0609020204030204" pitchFamily="49" charset="0"/>
              <a:cs typeface="Consolas" panose="020B0609020204030204" pitchFamily="49" charset="0"/>
            </a:endParaRPr>
          </a:p>
          <a:p>
            <a:pPr marL="0" indent="0" eaLnBrk="0" hangingPunct="0">
              <a:spcBef>
                <a:spcPct val="0"/>
              </a:spcBef>
              <a:buNone/>
            </a:pPr>
            <a:r>
              <a:rPr lang="zu-ZA" sz="1800" dirty="0">
                <a:latin typeface="Consolas" panose="020B0609020204030204" pitchFamily="49" charset="0"/>
                <a:cs typeface="Consolas" panose="020B0609020204030204" pitchFamily="49" charset="0"/>
              </a:rPr>
              <a:t>}</a:t>
            </a:r>
          </a:p>
          <a:p>
            <a:pPr marL="0" indent="0" eaLnBrk="0" hangingPunct="0">
              <a:spcBef>
                <a:spcPct val="0"/>
              </a:spcBef>
              <a:buNone/>
            </a:pPr>
            <a:r>
              <a:rPr lang="zu-ZA" sz="1800" dirty="0">
                <a:latin typeface="Consolas" panose="020B0609020204030204" pitchFamily="49" charset="0"/>
                <a:cs typeface="Consolas" panose="020B0609020204030204" pitchFamily="49" charset="0"/>
              </a:rPr>
              <a:t>d := cipher.NewCBCDecrypter(b, iv)</a:t>
            </a:r>
          </a:p>
          <a:p>
            <a:pPr marL="0" indent="0" eaLnBrk="0" hangingPunct="0">
              <a:spcBef>
                <a:spcPct val="0"/>
              </a:spcBef>
              <a:buNone/>
            </a:pPr>
            <a:r>
              <a:rPr lang="zu-ZA" sz="1800" dirty="0">
                <a:latin typeface="Consolas" panose="020B0609020204030204" pitchFamily="49" charset="0"/>
                <a:cs typeface="Consolas" panose="020B0609020204030204" pitchFamily="49" charset="0"/>
              </a:rPr>
              <a:t>d.CryptBlocks(dst, src)</a:t>
            </a:r>
          </a:p>
        </p:txBody>
      </p:sp>
      <p:grpSp>
        <p:nvGrpSpPr>
          <p:cNvPr id="50" name="Group 49"/>
          <p:cNvGrpSpPr/>
          <p:nvPr/>
        </p:nvGrpSpPr>
        <p:grpSpPr>
          <a:xfrm>
            <a:off x="3086208" y="3638746"/>
            <a:ext cx="3299305" cy="1781666"/>
            <a:chOff x="706320" y="4757039"/>
            <a:chExt cx="3535919" cy="1909441"/>
          </a:xfrm>
        </p:grpSpPr>
        <p:sp>
          <p:nvSpPr>
            <p:cNvPr id="51" name="Rectangle 50"/>
            <p:cNvSpPr/>
            <p:nvPr/>
          </p:nvSpPr>
          <p:spPr>
            <a:xfrm>
              <a:off x="1182960" y="5256000"/>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AES</a:t>
              </a:r>
            </a:p>
          </p:txBody>
        </p:sp>
        <p:sp>
          <p:nvSpPr>
            <p:cNvPr id="52" name="Rectangle 51"/>
            <p:cNvSpPr/>
            <p:nvPr/>
          </p:nvSpPr>
          <p:spPr>
            <a:xfrm>
              <a:off x="948599" y="4757039"/>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53" name="Straight Connector 52"/>
            <p:cNvSpPr/>
            <p:nvPr/>
          </p:nvSpPr>
          <p:spPr>
            <a:xfrm>
              <a:off x="1473839" y="4906800"/>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54" name="Straight Connector 53"/>
            <p:cNvSpPr/>
            <p:nvPr/>
          </p:nvSpPr>
          <p:spPr>
            <a:xfrm>
              <a:off x="1473839" y="554688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55" name="Group 54"/>
            <p:cNvGrpSpPr/>
            <p:nvPr/>
          </p:nvGrpSpPr>
          <p:grpSpPr>
            <a:xfrm>
              <a:off x="1337040" y="5893200"/>
              <a:ext cx="274320" cy="274320"/>
              <a:chOff x="1337040" y="5893200"/>
              <a:chExt cx="274320" cy="274320"/>
            </a:xfrm>
          </p:grpSpPr>
          <p:sp>
            <p:nvSpPr>
              <p:cNvPr id="96" name="Freeform 95"/>
              <p:cNvSpPr/>
              <p:nvPr/>
            </p:nvSpPr>
            <p:spPr>
              <a:xfrm>
                <a:off x="1337040" y="589320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7" name="Straight Connector 96"/>
              <p:cNvSpPr/>
              <p:nvPr/>
            </p:nvSpPr>
            <p:spPr>
              <a:xfrm>
                <a:off x="1474200" y="5893200"/>
                <a:ext cx="0" cy="27432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8" name="Straight Connector 97"/>
              <p:cNvSpPr/>
              <p:nvPr/>
            </p:nvSpPr>
            <p:spPr>
              <a:xfrm flipH="1">
                <a:off x="1337040" y="603036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56" name="Straight Connector 55"/>
            <p:cNvSpPr/>
            <p:nvPr/>
          </p:nvSpPr>
          <p:spPr>
            <a:xfrm>
              <a:off x="1473839" y="616752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57" name="TextBox 56"/>
            <p:cNvSpPr txBox="1"/>
            <p:nvPr/>
          </p:nvSpPr>
          <p:spPr>
            <a:xfrm>
              <a:off x="833759" y="4859280"/>
              <a:ext cx="25092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000" b="0" i="0" u="none" strike="noStrike" kern="1200">
                  <a:ln>
                    <a:noFill/>
                  </a:ln>
                  <a:latin typeface="Arial" pitchFamily="18"/>
                  <a:ea typeface="Microsoft YaHei" pitchFamily="2"/>
                  <a:cs typeface="Mangal" pitchFamily="2"/>
                </a:rPr>
                <a:t>0</a:t>
              </a:r>
            </a:p>
          </p:txBody>
        </p:sp>
        <p:sp>
          <p:nvSpPr>
            <p:cNvPr id="58" name="TextBox 57"/>
            <p:cNvSpPr txBox="1"/>
            <p:nvPr/>
          </p:nvSpPr>
          <p:spPr>
            <a:xfrm>
              <a:off x="1814400" y="4859280"/>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000" b="0" i="0" u="none" strike="noStrike" kern="1200">
                  <a:ln>
                    <a:noFill/>
                  </a:ln>
                  <a:latin typeface="Arial" pitchFamily="18"/>
                  <a:ea typeface="Microsoft YaHei" pitchFamily="2"/>
                  <a:cs typeface="Mangal" pitchFamily="2"/>
                </a:rPr>
                <a:t>128</a:t>
              </a:r>
            </a:p>
          </p:txBody>
        </p:sp>
        <p:sp>
          <p:nvSpPr>
            <p:cNvPr id="59" name="Rectangle 58"/>
            <p:cNvSpPr/>
            <p:nvPr/>
          </p:nvSpPr>
          <p:spPr>
            <a:xfrm>
              <a:off x="944640" y="6516720"/>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0" name="TextBox 59"/>
            <p:cNvSpPr txBox="1"/>
            <p:nvPr/>
          </p:nvSpPr>
          <p:spPr>
            <a:xfrm>
              <a:off x="706320" y="5272560"/>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200" b="0" i="0" u="none" strike="noStrike" kern="1200">
                  <a:ln>
                    <a:noFill/>
                  </a:ln>
                  <a:latin typeface="Arial" pitchFamily="18"/>
                  <a:ea typeface="Microsoft YaHei" pitchFamily="2"/>
                  <a:cs typeface="Mangal" pitchFamily="2"/>
                </a:rPr>
                <a:t>key</a:t>
              </a:r>
            </a:p>
          </p:txBody>
        </p:sp>
        <p:sp>
          <p:nvSpPr>
            <p:cNvPr id="61" name="Straight Connector 60"/>
            <p:cNvSpPr/>
            <p:nvPr/>
          </p:nvSpPr>
          <p:spPr>
            <a:xfrm>
              <a:off x="1046159" y="5400000"/>
              <a:ext cx="136801"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2" name="TextBox 61"/>
            <p:cNvSpPr txBox="1"/>
            <p:nvPr/>
          </p:nvSpPr>
          <p:spPr>
            <a:xfrm>
              <a:off x="824400" y="5906520"/>
              <a:ext cx="2890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200" b="0" i="0" u="none" strike="noStrike" kern="1200">
                  <a:ln>
                    <a:noFill/>
                  </a:ln>
                  <a:latin typeface="Arial" pitchFamily="18"/>
                  <a:ea typeface="Microsoft YaHei" pitchFamily="2"/>
                  <a:cs typeface="Mangal" pitchFamily="2"/>
                </a:rPr>
                <a:t>iv</a:t>
              </a:r>
            </a:p>
          </p:txBody>
        </p:sp>
        <p:sp>
          <p:nvSpPr>
            <p:cNvPr id="63" name="Straight Connector 62"/>
            <p:cNvSpPr/>
            <p:nvPr/>
          </p:nvSpPr>
          <p:spPr>
            <a:xfrm>
              <a:off x="1049759" y="6033960"/>
              <a:ext cx="287281"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4" name="Rectangle 63"/>
            <p:cNvSpPr/>
            <p:nvPr/>
          </p:nvSpPr>
          <p:spPr>
            <a:xfrm>
              <a:off x="2224800" y="5256000"/>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Mangal" pitchFamily="2"/>
                </a:rPr>
                <a:t>AES</a:t>
              </a:r>
            </a:p>
          </p:txBody>
        </p:sp>
        <p:sp>
          <p:nvSpPr>
            <p:cNvPr id="65" name="Rectangle 64"/>
            <p:cNvSpPr/>
            <p:nvPr/>
          </p:nvSpPr>
          <p:spPr>
            <a:xfrm>
              <a:off x="1990440" y="4757039"/>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6" name="Straight Connector 65"/>
            <p:cNvSpPr/>
            <p:nvPr/>
          </p:nvSpPr>
          <p:spPr>
            <a:xfrm>
              <a:off x="2515680" y="4906800"/>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67" name="Group 66"/>
            <p:cNvGrpSpPr/>
            <p:nvPr/>
          </p:nvGrpSpPr>
          <p:grpSpPr>
            <a:xfrm>
              <a:off x="2378880" y="5893200"/>
              <a:ext cx="274320" cy="274320"/>
              <a:chOff x="2378880" y="5893200"/>
              <a:chExt cx="274320" cy="274320"/>
            </a:xfrm>
          </p:grpSpPr>
          <p:sp>
            <p:nvSpPr>
              <p:cNvPr id="93" name="Freeform 92"/>
              <p:cNvSpPr/>
              <p:nvPr/>
            </p:nvSpPr>
            <p:spPr>
              <a:xfrm>
                <a:off x="2378880" y="589320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4" name="Straight Connector 93"/>
              <p:cNvSpPr/>
              <p:nvPr/>
            </p:nvSpPr>
            <p:spPr>
              <a:xfrm>
                <a:off x="2516040" y="5893200"/>
                <a:ext cx="0" cy="27432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5" name="Straight Connector 94"/>
              <p:cNvSpPr/>
              <p:nvPr/>
            </p:nvSpPr>
            <p:spPr>
              <a:xfrm flipH="1">
                <a:off x="2378880" y="603036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68" name="Straight Connector 67"/>
            <p:cNvSpPr/>
            <p:nvPr/>
          </p:nvSpPr>
          <p:spPr>
            <a:xfrm>
              <a:off x="2515680" y="616752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9" name="TextBox 68"/>
            <p:cNvSpPr txBox="1"/>
            <p:nvPr/>
          </p:nvSpPr>
          <p:spPr>
            <a:xfrm>
              <a:off x="2856240" y="4859280"/>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000" b="0" i="0" u="none" strike="noStrike" kern="1200">
                  <a:ln>
                    <a:noFill/>
                  </a:ln>
                  <a:latin typeface="Arial" pitchFamily="18"/>
                  <a:ea typeface="Microsoft YaHei" pitchFamily="2"/>
                  <a:cs typeface="Mangal" pitchFamily="2"/>
                </a:rPr>
                <a:t>256</a:t>
              </a:r>
            </a:p>
          </p:txBody>
        </p:sp>
        <p:sp>
          <p:nvSpPr>
            <p:cNvPr id="70" name="Rectangle 69"/>
            <p:cNvSpPr/>
            <p:nvPr/>
          </p:nvSpPr>
          <p:spPr>
            <a:xfrm>
              <a:off x="1986480" y="6516720"/>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1" name="Straight Connector 70"/>
            <p:cNvSpPr/>
            <p:nvPr/>
          </p:nvSpPr>
          <p:spPr>
            <a:xfrm>
              <a:off x="2088000" y="5400000"/>
              <a:ext cx="13680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2" name="Straight Connector 71"/>
            <p:cNvSpPr/>
            <p:nvPr/>
          </p:nvSpPr>
          <p:spPr>
            <a:xfrm>
              <a:off x="1814040" y="6033960"/>
              <a:ext cx="56484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3" name="TextBox 72"/>
            <p:cNvSpPr txBox="1"/>
            <p:nvPr/>
          </p:nvSpPr>
          <p:spPr>
            <a:xfrm>
              <a:off x="1748160" y="5256000"/>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200" b="0" i="0" u="none" strike="noStrike" kern="1200">
                  <a:ln>
                    <a:noFill/>
                  </a:ln>
                  <a:latin typeface="Arial" pitchFamily="18"/>
                  <a:ea typeface="Microsoft YaHei" pitchFamily="2"/>
                  <a:cs typeface="Mangal" pitchFamily="2"/>
                </a:rPr>
                <a:t>key</a:t>
              </a:r>
            </a:p>
          </p:txBody>
        </p:sp>
        <p:sp>
          <p:nvSpPr>
            <p:cNvPr id="74" name="Straight Connector 73"/>
            <p:cNvSpPr/>
            <p:nvPr/>
          </p:nvSpPr>
          <p:spPr>
            <a:xfrm>
              <a:off x="1473839" y="5053679"/>
              <a:ext cx="340561"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5" name="Straight Connector 74"/>
            <p:cNvSpPr/>
            <p:nvPr/>
          </p:nvSpPr>
          <p:spPr>
            <a:xfrm>
              <a:off x="1814400" y="5053679"/>
              <a:ext cx="0" cy="980281"/>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6" name="Straight Connector 75"/>
            <p:cNvSpPr/>
            <p:nvPr/>
          </p:nvSpPr>
          <p:spPr>
            <a:xfrm>
              <a:off x="2512440" y="554688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7" name="Rectangle 76"/>
            <p:cNvSpPr/>
            <p:nvPr/>
          </p:nvSpPr>
          <p:spPr>
            <a:xfrm>
              <a:off x="3263400" y="5256000"/>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Mangal" pitchFamily="2"/>
                </a:rPr>
                <a:t>AES</a:t>
              </a:r>
            </a:p>
          </p:txBody>
        </p:sp>
        <p:sp>
          <p:nvSpPr>
            <p:cNvPr id="78" name="Rectangle 77"/>
            <p:cNvSpPr/>
            <p:nvPr/>
          </p:nvSpPr>
          <p:spPr>
            <a:xfrm>
              <a:off x="3029040" y="4757039"/>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9" name="Straight Connector 78"/>
            <p:cNvSpPr/>
            <p:nvPr/>
          </p:nvSpPr>
          <p:spPr>
            <a:xfrm>
              <a:off x="3554280" y="4906800"/>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0" name="Straight Connector 79"/>
            <p:cNvSpPr/>
            <p:nvPr/>
          </p:nvSpPr>
          <p:spPr>
            <a:xfrm>
              <a:off x="3554280" y="554688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81" name="Group 80"/>
            <p:cNvGrpSpPr/>
            <p:nvPr/>
          </p:nvGrpSpPr>
          <p:grpSpPr>
            <a:xfrm>
              <a:off x="3417480" y="5893200"/>
              <a:ext cx="274320" cy="274320"/>
              <a:chOff x="3417480" y="5893200"/>
              <a:chExt cx="274320" cy="274320"/>
            </a:xfrm>
          </p:grpSpPr>
          <p:sp>
            <p:nvSpPr>
              <p:cNvPr id="90" name="Freeform 89"/>
              <p:cNvSpPr/>
              <p:nvPr/>
            </p:nvSpPr>
            <p:spPr>
              <a:xfrm>
                <a:off x="3417480" y="589320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1" name="Straight Connector 90"/>
              <p:cNvSpPr/>
              <p:nvPr/>
            </p:nvSpPr>
            <p:spPr>
              <a:xfrm>
                <a:off x="3554640" y="5893200"/>
                <a:ext cx="0" cy="27432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92" name="Straight Connector 91"/>
              <p:cNvSpPr/>
              <p:nvPr/>
            </p:nvSpPr>
            <p:spPr>
              <a:xfrm flipH="1">
                <a:off x="3417480" y="603036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82" name="Straight Connector 81"/>
            <p:cNvSpPr/>
            <p:nvPr/>
          </p:nvSpPr>
          <p:spPr>
            <a:xfrm>
              <a:off x="3554280" y="6167520"/>
              <a:ext cx="0" cy="344519"/>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3" name="Rectangle 82"/>
            <p:cNvSpPr/>
            <p:nvPr/>
          </p:nvSpPr>
          <p:spPr>
            <a:xfrm>
              <a:off x="3025080" y="6516720"/>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4" name="Straight Connector 83"/>
            <p:cNvSpPr/>
            <p:nvPr/>
          </p:nvSpPr>
          <p:spPr>
            <a:xfrm>
              <a:off x="3126600" y="5400000"/>
              <a:ext cx="13680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5" name="Straight Connector 84"/>
            <p:cNvSpPr/>
            <p:nvPr/>
          </p:nvSpPr>
          <p:spPr>
            <a:xfrm>
              <a:off x="2852640" y="6033960"/>
              <a:ext cx="56484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6" name="TextBox 85"/>
            <p:cNvSpPr txBox="1"/>
            <p:nvPr/>
          </p:nvSpPr>
          <p:spPr>
            <a:xfrm>
              <a:off x="2786760" y="5256000"/>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200" b="0" i="0" u="none" strike="noStrike" kern="1200">
                  <a:ln>
                    <a:noFill/>
                  </a:ln>
                  <a:latin typeface="Arial" pitchFamily="18"/>
                  <a:ea typeface="Microsoft YaHei" pitchFamily="2"/>
                  <a:cs typeface="Mangal" pitchFamily="2"/>
                </a:rPr>
                <a:t>key</a:t>
              </a:r>
            </a:p>
          </p:txBody>
        </p:sp>
        <p:sp>
          <p:nvSpPr>
            <p:cNvPr id="87" name="Straight Connector 86"/>
            <p:cNvSpPr/>
            <p:nvPr/>
          </p:nvSpPr>
          <p:spPr>
            <a:xfrm>
              <a:off x="2512440" y="5053679"/>
              <a:ext cx="34056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8" name="Straight Connector 87"/>
            <p:cNvSpPr/>
            <p:nvPr/>
          </p:nvSpPr>
          <p:spPr>
            <a:xfrm>
              <a:off x="2853000" y="5053679"/>
              <a:ext cx="0" cy="980281"/>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9" name="TextBox 88"/>
            <p:cNvSpPr txBox="1"/>
            <p:nvPr/>
          </p:nvSpPr>
          <p:spPr>
            <a:xfrm>
              <a:off x="3851279" y="4859280"/>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000" b="0" i="0" u="none" strike="noStrike" kern="1200">
                  <a:ln>
                    <a:noFill/>
                  </a:ln>
                  <a:latin typeface="Arial" pitchFamily="18"/>
                  <a:ea typeface="Microsoft YaHei" pitchFamily="2"/>
                  <a:cs typeface="Mangal" pitchFamily="2"/>
                </a:rPr>
                <a:t>384</a:t>
              </a:r>
            </a:p>
          </p:txBody>
        </p:sp>
      </p:grpSp>
      <p:grpSp>
        <p:nvGrpSpPr>
          <p:cNvPr id="104" name="Group 103"/>
          <p:cNvGrpSpPr/>
          <p:nvPr/>
        </p:nvGrpSpPr>
        <p:grpSpPr>
          <a:xfrm>
            <a:off x="3098021" y="1566425"/>
            <a:ext cx="3276600" cy="1769405"/>
            <a:chOff x="1590122" y="1632505"/>
            <a:chExt cx="3535919" cy="1909440"/>
          </a:xfrm>
        </p:grpSpPr>
        <p:sp>
          <p:nvSpPr>
            <p:cNvPr id="5" name="Rectangle 4"/>
            <p:cNvSpPr/>
            <p:nvPr/>
          </p:nvSpPr>
          <p:spPr>
            <a:xfrm>
              <a:off x="2066762" y="2746345"/>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defRPr sz="1800"/>
              </a:pPr>
              <a:r>
                <a:rPr lang="en-US" sz="1800" b="0" i="0" u="none" strike="noStrike" kern="1200">
                  <a:ln>
                    <a:noFill/>
                  </a:ln>
                  <a:latin typeface="Arial" pitchFamily="18"/>
                  <a:ea typeface="Microsoft YaHei" pitchFamily="2"/>
                  <a:cs typeface="Mangal" pitchFamily="2"/>
                </a:rPr>
                <a:t>AES</a:t>
              </a:r>
            </a:p>
          </p:txBody>
        </p:sp>
        <p:sp>
          <p:nvSpPr>
            <p:cNvPr id="6" name="Rectangle 5"/>
            <p:cNvSpPr/>
            <p:nvPr/>
          </p:nvSpPr>
          <p:spPr>
            <a:xfrm>
              <a:off x="1832402" y="163250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 name="Straight Connector 6"/>
            <p:cNvSpPr/>
            <p:nvPr/>
          </p:nvSpPr>
          <p:spPr>
            <a:xfrm>
              <a:off x="2357641" y="178226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8" name="Straight Connector 7"/>
            <p:cNvSpPr/>
            <p:nvPr/>
          </p:nvSpPr>
          <p:spPr>
            <a:xfrm>
              <a:off x="2357641" y="30372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9" name="Group 8"/>
            <p:cNvGrpSpPr/>
            <p:nvPr/>
          </p:nvGrpSpPr>
          <p:grpSpPr>
            <a:xfrm>
              <a:off x="2230202" y="2134345"/>
              <a:ext cx="274320" cy="274320"/>
              <a:chOff x="1335600" y="2651760"/>
              <a:chExt cx="274320" cy="274320"/>
            </a:xfrm>
          </p:grpSpPr>
          <p:sp>
            <p:nvSpPr>
              <p:cNvPr id="10" name="Freeform 9"/>
              <p:cNvSpPr/>
              <p:nvPr/>
            </p:nvSpPr>
            <p:spPr>
              <a:xfrm>
                <a:off x="1335600" y="265176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1" name="Straight Connector 10"/>
              <p:cNvSpPr/>
              <p:nvPr/>
            </p:nvSpPr>
            <p:spPr>
              <a:xfrm>
                <a:off x="1472760" y="2651760"/>
                <a:ext cx="0" cy="274319"/>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2" name="Straight Connector 11"/>
              <p:cNvSpPr/>
              <p:nvPr/>
            </p:nvSpPr>
            <p:spPr>
              <a:xfrm flipH="1">
                <a:off x="1335600" y="278892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13" name="Straight Connector 12"/>
            <p:cNvSpPr/>
            <p:nvPr/>
          </p:nvSpPr>
          <p:spPr>
            <a:xfrm>
              <a:off x="2357641" y="24018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4" name="TextBox 13"/>
            <p:cNvSpPr txBox="1"/>
            <p:nvPr/>
          </p:nvSpPr>
          <p:spPr>
            <a:xfrm>
              <a:off x="1717562" y="1734745"/>
              <a:ext cx="25092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000"/>
              </a:pPr>
              <a:r>
                <a:rPr lang="en-US" sz="1000" b="0" i="0" u="none" strike="noStrike" kern="1200">
                  <a:ln>
                    <a:noFill/>
                  </a:ln>
                  <a:latin typeface="Arial" pitchFamily="18"/>
                  <a:ea typeface="Microsoft YaHei" pitchFamily="2"/>
                  <a:cs typeface="Mangal" pitchFamily="2"/>
                </a:rPr>
                <a:t>0</a:t>
              </a:r>
            </a:p>
          </p:txBody>
        </p:sp>
        <p:sp>
          <p:nvSpPr>
            <p:cNvPr id="15" name="TextBox 14"/>
            <p:cNvSpPr txBox="1"/>
            <p:nvPr/>
          </p:nvSpPr>
          <p:spPr>
            <a:xfrm>
              <a:off x="2698202" y="1734745"/>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000"/>
              </a:pPr>
              <a:r>
                <a:rPr lang="en-US" sz="1000" b="0" i="0" u="none" strike="noStrike" kern="1200">
                  <a:ln>
                    <a:noFill/>
                  </a:ln>
                  <a:latin typeface="Arial" pitchFamily="18"/>
                  <a:ea typeface="Microsoft YaHei" pitchFamily="2"/>
                  <a:cs typeface="Mangal" pitchFamily="2"/>
                </a:rPr>
                <a:t>128</a:t>
              </a:r>
            </a:p>
          </p:txBody>
        </p:sp>
        <p:sp>
          <p:nvSpPr>
            <p:cNvPr id="16" name="Rectangle 15"/>
            <p:cNvSpPr/>
            <p:nvPr/>
          </p:nvSpPr>
          <p:spPr>
            <a:xfrm>
              <a:off x="1828442" y="339218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7" name="TextBox 16"/>
            <p:cNvSpPr txBox="1"/>
            <p:nvPr/>
          </p:nvSpPr>
          <p:spPr>
            <a:xfrm>
              <a:off x="1590122" y="2762905"/>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200"/>
              </a:pPr>
              <a:r>
                <a:rPr lang="en-US" sz="1200" b="0" i="0" u="none" strike="noStrike" kern="1200">
                  <a:ln>
                    <a:noFill/>
                  </a:ln>
                  <a:latin typeface="Arial" pitchFamily="18"/>
                  <a:ea typeface="Microsoft YaHei" pitchFamily="2"/>
                  <a:cs typeface="Mangal" pitchFamily="2"/>
                </a:rPr>
                <a:t>key</a:t>
              </a:r>
            </a:p>
          </p:txBody>
        </p:sp>
        <p:sp>
          <p:nvSpPr>
            <p:cNvPr id="18" name="Straight Connector 17"/>
            <p:cNvSpPr/>
            <p:nvPr/>
          </p:nvSpPr>
          <p:spPr>
            <a:xfrm>
              <a:off x="1929961" y="2890345"/>
              <a:ext cx="136801"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9" name="TextBox 18"/>
            <p:cNvSpPr txBox="1"/>
            <p:nvPr/>
          </p:nvSpPr>
          <p:spPr>
            <a:xfrm>
              <a:off x="1717562" y="2147665"/>
              <a:ext cx="2890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200"/>
              </a:pPr>
              <a:r>
                <a:rPr lang="en-US" sz="1200" b="0" i="0" u="none" strike="noStrike" kern="1200">
                  <a:ln>
                    <a:noFill/>
                  </a:ln>
                  <a:latin typeface="Arial" pitchFamily="18"/>
                  <a:ea typeface="Microsoft YaHei" pitchFamily="2"/>
                  <a:cs typeface="Mangal" pitchFamily="2"/>
                </a:rPr>
                <a:t>iv</a:t>
              </a:r>
            </a:p>
          </p:txBody>
        </p:sp>
        <p:sp>
          <p:nvSpPr>
            <p:cNvPr id="20" name="Straight Connector 19"/>
            <p:cNvSpPr/>
            <p:nvPr/>
          </p:nvSpPr>
          <p:spPr>
            <a:xfrm>
              <a:off x="1942921" y="2275105"/>
              <a:ext cx="287281"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21" name="Rectangle 20"/>
            <p:cNvSpPr/>
            <p:nvPr/>
          </p:nvSpPr>
          <p:spPr>
            <a:xfrm>
              <a:off x="3108602" y="2746345"/>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defRPr sz="1800"/>
              </a:pPr>
              <a:r>
                <a:rPr lang="en-US" sz="1800" b="0" i="0" u="none" strike="noStrike" kern="1200">
                  <a:ln>
                    <a:noFill/>
                  </a:ln>
                  <a:latin typeface="Arial" pitchFamily="18"/>
                  <a:ea typeface="Microsoft YaHei" pitchFamily="2"/>
                  <a:cs typeface="Mangal" pitchFamily="2"/>
                </a:rPr>
                <a:t>AES</a:t>
              </a:r>
            </a:p>
          </p:txBody>
        </p:sp>
        <p:sp>
          <p:nvSpPr>
            <p:cNvPr id="22" name="Rectangle 21"/>
            <p:cNvSpPr/>
            <p:nvPr/>
          </p:nvSpPr>
          <p:spPr>
            <a:xfrm>
              <a:off x="2874242" y="163250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23" name="Straight Connector 22"/>
            <p:cNvSpPr/>
            <p:nvPr/>
          </p:nvSpPr>
          <p:spPr>
            <a:xfrm>
              <a:off x="3399482" y="178226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24" name="Group 23"/>
            <p:cNvGrpSpPr/>
            <p:nvPr/>
          </p:nvGrpSpPr>
          <p:grpSpPr>
            <a:xfrm>
              <a:off x="3262682" y="2134345"/>
              <a:ext cx="274320" cy="274320"/>
              <a:chOff x="2368080" y="2651760"/>
              <a:chExt cx="274320" cy="274320"/>
            </a:xfrm>
          </p:grpSpPr>
          <p:sp>
            <p:nvSpPr>
              <p:cNvPr id="25" name="Freeform 24"/>
              <p:cNvSpPr/>
              <p:nvPr/>
            </p:nvSpPr>
            <p:spPr>
              <a:xfrm>
                <a:off x="2368080" y="265176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26" name="Straight Connector 25"/>
              <p:cNvSpPr/>
              <p:nvPr/>
            </p:nvSpPr>
            <p:spPr>
              <a:xfrm>
                <a:off x="2505240" y="2651760"/>
                <a:ext cx="0" cy="274319"/>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27" name="Straight Connector 26"/>
              <p:cNvSpPr/>
              <p:nvPr/>
            </p:nvSpPr>
            <p:spPr>
              <a:xfrm flipH="1">
                <a:off x="2368080" y="278892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28" name="Straight Connector 27"/>
            <p:cNvSpPr/>
            <p:nvPr/>
          </p:nvSpPr>
          <p:spPr>
            <a:xfrm>
              <a:off x="3399482" y="24018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29" name="TextBox 28"/>
            <p:cNvSpPr txBox="1"/>
            <p:nvPr/>
          </p:nvSpPr>
          <p:spPr>
            <a:xfrm>
              <a:off x="3717877" y="1733941"/>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000"/>
              </a:pPr>
              <a:r>
                <a:rPr lang="en-US" sz="1000" b="0" i="0" u="none" strike="noStrike" kern="1200" dirty="0">
                  <a:ln>
                    <a:noFill/>
                  </a:ln>
                  <a:latin typeface="Arial" pitchFamily="18"/>
                  <a:ea typeface="Microsoft YaHei" pitchFamily="2"/>
                  <a:cs typeface="Mangal" pitchFamily="2"/>
                </a:rPr>
                <a:t>256</a:t>
              </a:r>
            </a:p>
          </p:txBody>
        </p:sp>
        <p:sp>
          <p:nvSpPr>
            <p:cNvPr id="30" name="Rectangle 29"/>
            <p:cNvSpPr/>
            <p:nvPr/>
          </p:nvSpPr>
          <p:spPr>
            <a:xfrm>
              <a:off x="2870282" y="339218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1" name="Straight Connector 30"/>
            <p:cNvSpPr/>
            <p:nvPr/>
          </p:nvSpPr>
          <p:spPr>
            <a:xfrm>
              <a:off x="2971802" y="2890345"/>
              <a:ext cx="13680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2" name="Straight Connector 31"/>
            <p:cNvSpPr/>
            <p:nvPr/>
          </p:nvSpPr>
          <p:spPr>
            <a:xfrm>
              <a:off x="2698202" y="2275105"/>
              <a:ext cx="573839"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3" name="TextBox 32"/>
            <p:cNvSpPr txBox="1"/>
            <p:nvPr/>
          </p:nvSpPr>
          <p:spPr>
            <a:xfrm>
              <a:off x="2631961" y="2746345"/>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200"/>
              </a:pPr>
              <a:r>
                <a:rPr lang="en-US" sz="1200" b="0" i="0" u="none" strike="noStrike" kern="1200">
                  <a:ln>
                    <a:noFill/>
                  </a:ln>
                  <a:latin typeface="Arial" pitchFamily="18"/>
                  <a:ea typeface="Microsoft YaHei" pitchFamily="2"/>
                  <a:cs typeface="Mangal" pitchFamily="2"/>
                </a:rPr>
                <a:t>key</a:t>
              </a:r>
            </a:p>
          </p:txBody>
        </p:sp>
        <p:sp>
          <p:nvSpPr>
            <p:cNvPr id="34" name="Straight Connector 33"/>
            <p:cNvSpPr/>
            <p:nvPr/>
          </p:nvSpPr>
          <p:spPr>
            <a:xfrm>
              <a:off x="2357641" y="3176185"/>
              <a:ext cx="340561"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5" name="Straight Connector 34"/>
            <p:cNvSpPr/>
            <p:nvPr/>
          </p:nvSpPr>
          <p:spPr>
            <a:xfrm flipV="1">
              <a:off x="2698202" y="2275105"/>
              <a:ext cx="0" cy="90108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6" name="Straight Connector 35"/>
            <p:cNvSpPr/>
            <p:nvPr/>
          </p:nvSpPr>
          <p:spPr>
            <a:xfrm>
              <a:off x="3396242" y="30372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7" name="Rectangle 36"/>
            <p:cNvSpPr/>
            <p:nvPr/>
          </p:nvSpPr>
          <p:spPr>
            <a:xfrm>
              <a:off x="4147202" y="2746345"/>
              <a:ext cx="565200" cy="29088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defRPr sz="1800"/>
              </a:pPr>
              <a:r>
                <a:rPr lang="en-US" sz="1800" b="0" i="0" u="none" strike="noStrike" kern="1200">
                  <a:ln>
                    <a:noFill/>
                  </a:ln>
                  <a:latin typeface="Arial" pitchFamily="18"/>
                  <a:ea typeface="Microsoft YaHei" pitchFamily="2"/>
                  <a:cs typeface="Mangal" pitchFamily="2"/>
                </a:rPr>
                <a:t>AES</a:t>
              </a:r>
            </a:p>
          </p:txBody>
        </p:sp>
        <p:sp>
          <p:nvSpPr>
            <p:cNvPr id="38" name="Rectangle 37"/>
            <p:cNvSpPr/>
            <p:nvPr/>
          </p:nvSpPr>
          <p:spPr>
            <a:xfrm>
              <a:off x="3917752" y="163250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9" name="Straight Connector 38"/>
            <p:cNvSpPr/>
            <p:nvPr/>
          </p:nvSpPr>
          <p:spPr>
            <a:xfrm>
              <a:off x="4438082" y="178226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0" name="Straight Connector 39"/>
            <p:cNvSpPr/>
            <p:nvPr/>
          </p:nvSpPr>
          <p:spPr>
            <a:xfrm>
              <a:off x="4438082" y="30372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nvGrpSpPr>
            <p:cNvPr id="41" name="Group 40"/>
            <p:cNvGrpSpPr/>
            <p:nvPr/>
          </p:nvGrpSpPr>
          <p:grpSpPr>
            <a:xfrm>
              <a:off x="4310642" y="2134345"/>
              <a:ext cx="274320" cy="274320"/>
              <a:chOff x="3416040" y="2651760"/>
              <a:chExt cx="274320" cy="274320"/>
            </a:xfrm>
          </p:grpSpPr>
          <p:sp>
            <p:nvSpPr>
              <p:cNvPr id="42" name="Freeform 41"/>
              <p:cNvSpPr/>
              <p:nvPr/>
            </p:nvSpPr>
            <p:spPr>
              <a:xfrm>
                <a:off x="3416040" y="2651760"/>
                <a:ext cx="274320" cy="2743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3" name="Straight Connector 42"/>
              <p:cNvSpPr/>
              <p:nvPr/>
            </p:nvSpPr>
            <p:spPr>
              <a:xfrm>
                <a:off x="3553200" y="2651760"/>
                <a:ext cx="0" cy="274319"/>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4" name="Straight Connector 43"/>
              <p:cNvSpPr/>
              <p:nvPr/>
            </p:nvSpPr>
            <p:spPr>
              <a:xfrm flipH="1">
                <a:off x="3416040" y="2788920"/>
                <a:ext cx="27432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45" name="Straight Connector 44"/>
            <p:cNvSpPr/>
            <p:nvPr/>
          </p:nvSpPr>
          <p:spPr>
            <a:xfrm>
              <a:off x="4438082" y="2401825"/>
              <a:ext cx="0" cy="34452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6" name="Rectangle 45"/>
            <p:cNvSpPr/>
            <p:nvPr/>
          </p:nvSpPr>
          <p:spPr>
            <a:xfrm>
              <a:off x="3914022" y="3392185"/>
              <a:ext cx="1041839" cy="149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7" name="Straight Connector 46"/>
            <p:cNvSpPr/>
            <p:nvPr/>
          </p:nvSpPr>
          <p:spPr>
            <a:xfrm>
              <a:off x="4010402" y="2890345"/>
              <a:ext cx="13680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8" name="TextBox 47"/>
            <p:cNvSpPr txBox="1"/>
            <p:nvPr/>
          </p:nvSpPr>
          <p:spPr>
            <a:xfrm>
              <a:off x="3670562" y="2746345"/>
              <a:ext cx="416880" cy="2610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200"/>
              </a:pPr>
              <a:r>
                <a:rPr lang="en-US" sz="1200" b="0" i="0" u="none" strike="noStrike" kern="1200">
                  <a:ln>
                    <a:noFill/>
                  </a:ln>
                  <a:latin typeface="Arial" pitchFamily="18"/>
                  <a:ea typeface="Microsoft YaHei" pitchFamily="2"/>
                  <a:cs typeface="Mangal" pitchFamily="2"/>
                </a:rPr>
                <a:t>key</a:t>
              </a:r>
            </a:p>
          </p:txBody>
        </p:sp>
        <p:sp>
          <p:nvSpPr>
            <p:cNvPr id="49" name="TextBox 48"/>
            <p:cNvSpPr txBox="1"/>
            <p:nvPr/>
          </p:nvSpPr>
          <p:spPr>
            <a:xfrm>
              <a:off x="4735081" y="1734745"/>
              <a:ext cx="390960" cy="23040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1000"/>
              </a:pPr>
              <a:r>
                <a:rPr lang="en-US" sz="1000" b="0" i="0" u="none" strike="noStrike" kern="1200">
                  <a:ln>
                    <a:noFill/>
                  </a:ln>
                  <a:latin typeface="Arial" pitchFamily="18"/>
                  <a:ea typeface="Microsoft YaHei" pitchFamily="2"/>
                  <a:cs typeface="Mangal" pitchFamily="2"/>
                </a:rPr>
                <a:t>384</a:t>
              </a:r>
            </a:p>
          </p:txBody>
        </p:sp>
        <p:sp>
          <p:nvSpPr>
            <p:cNvPr id="101" name="Straight Connector 100"/>
            <p:cNvSpPr/>
            <p:nvPr/>
          </p:nvSpPr>
          <p:spPr>
            <a:xfrm>
              <a:off x="3740402" y="2271505"/>
              <a:ext cx="573840" cy="0"/>
            </a:xfrm>
            <a:prstGeom prst="line">
              <a:avLst/>
            </a:prstGeom>
            <a:noFill/>
            <a:ln w="0">
              <a:solidFill>
                <a:srgbClr val="000000"/>
              </a:solidFill>
              <a:prstDash val="solid"/>
              <a:tailEnd type="arrow"/>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02" name="Straight Connector 101"/>
            <p:cNvSpPr/>
            <p:nvPr/>
          </p:nvSpPr>
          <p:spPr>
            <a:xfrm>
              <a:off x="3399842" y="3172585"/>
              <a:ext cx="34056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03" name="Straight Connector 102"/>
            <p:cNvSpPr/>
            <p:nvPr/>
          </p:nvSpPr>
          <p:spPr>
            <a:xfrm flipV="1">
              <a:off x="3740402" y="2271505"/>
              <a:ext cx="0" cy="90108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
        <p:nvSpPr>
          <p:cNvPr id="106" name="Rectangle 105"/>
          <p:cNvSpPr/>
          <p:nvPr/>
        </p:nvSpPr>
        <p:spPr>
          <a:xfrm>
            <a:off x="6982323" y="1561788"/>
            <a:ext cx="4802960" cy="1754326"/>
          </a:xfrm>
          <a:prstGeom prst="rect">
            <a:avLst/>
          </a:prstGeom>
          <a:solidFill>
            <a:schemeClr val="bg1"/>
          </a:solidFill>
          <a:effectLst>
            <a:outerShdw blurRad="38100" dist="20320" dir="5400000" algn="ctr"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u-ZA" dirty="0">
                <a:solidFill>
                  <a:schemeClr val="dk1"/>
                </a:solidFill>
                <a:latin typeface="Consolas" panose="020B0609020204030204" pitchFamily="49" charset="0"/>
                <a:cs typeface="Consolas" panose="020B0609020204030204" pitchFamily="49" charset="0"/>
              </a:rPr>
              <a:t>b, err := aes.NewCipher(key)</a:t>
            </a:r>
          </a:p>
          <a:p>
            <a:r>
              <a:rPr lang="zu-ZA" dirty="0">
                <a:solidFill>
                  <a:schemeClr val="dk1"/>
                </a:solidFill>
                <a:latin typeface="Consolas" panose="020B0609020204030204" pitchFamily="49" charset="0"/>
                <a:cs typeface="Consolas" panose="020B0609020204030204" pitchFamily="49" charset="0"/>
              </a:rPr>
              <a:t>if err != nil {</a:t>
            </a:r>
          </a:p>
          <a:p>
            <a:r>
              <a:rPr lang="zu-ZA" dirty="0">
                <a:solidFill>
                  <a:schemeClr val="dk1"/>
                </a:solidFill>
                <a:latin typeface="Consolas" panose="020B0609020204030204" pitchFamily="49" charset="0"/>
                <a:cs typeface="Consolas" panose="020B0609020204030204" pitchFamily="49" charset="0"/>
              </a:rPr>
              <a:t>    // </a:t>
            </a:r>
            <a:r>
              <a:rPr lang="zu-ZA" dirty="0" err="1">
                <a:solidFill>
                  <a:schemeClr val="dk1"/>
                </a:solidFill>
                <a:latin typeface="Consolas" panose="020B0609020204030204" pitchFamily="49" charset="0"/>
                <a:cs typeface="Consolas" panose="020B0609020204030204" pitchFamily="49" charset="0"/>
              </a:rPr>
              <a:t>handle</a:t>
            </a:r>
            <a:r>
              <a:rPr lang="zu-ZA" dirty="0">
                <a:solidFill>
                  <a:schemeClr val="dk1"/>
                </a:solidFill>
                <a:latin typeface="Consolas" panose="020B0609020204030204" pitchFamily="49" charset="0"/>
                <a:cs typeface="Consolas" panose="020B0609020204030204" pitchFamily="49" charset="0"/>
              </a:rPr>
              <a:t> </a:t>
            </a:r>
            <a:r>
              <a:rPr lang="zu-ZA" dirty="0" err="1">
                <a:solidFill>
                  <a:schemeClr val="dk1"/>
                </a:solidFill>
                <a:latin typeface="Consolas" panose="020B0609020204030204" pitchFamily="49" charset="0"/>
                <a:cs typeface="Consolas" panose="020B0609020204030204" pitchFamily="49" charset="0"/>
              </a:rPr>
              <a:t>error</a:t>
            </a:r>
            <a:endParaRPr lang="zu-ZA" dirty="0">
              <a:solidFill>
                <a:schemeClr val="dk1"/>
              </a:solidFill>
              <a:latin typeface="Consolas" panose="020B0609020204030204" pitchFamily="49" charset="0"/>
              <a:cs typeface="Consolas" panose="020B0609020204030204" pitchFamily="49" charset="0"/>
            </a:endParaRPr>
          </a:p>
          <a:p>
            <a:r>
              <a:rPr lang="zu-ZA" dirty="0">
                <a:solidFill>
                  <a:schemeClr val="dk1"/>
                </a:solidFill>
                <a:latin typeface="Consolas" panose="020B0609020204030204" pitchFamily="49" charset="0"/>
                <a:cs typeface="Consolas" panose="020B0609020204030204" pitchFamily="49" charset="0"/>
              </a:rPr>
              <a:t>}</a:t>
            </a:r>
          </a:p>
          <a:p>
            <a:r>
              <a:rPr lang="zu-ZA" dirty="0">
                <a:solidFill>
                  <a:schemeClr val="dk1"/>
                </a:solidFill>
                <a:latin typeface="Consolas" panose="020B0609020204030204" pitchFamily="49" charset="0"/>
                <a:cs typeface="Consolas" panose="020B0609020204030204" pitchFamily="49" charset="0"/>
              </a:rPr>
              <a:t>e := cipher.NewCBCEncrypter(b, iv)</a:t>
            </a:r>
          </a:p>
          <a:p>
            <a:r>
              <a:rPr lang="zu-ZA" dirty="0">
                <a:solidFill>
                  <a:schemeClr val="dk1"/>
                </a:solidFill>
                <a:latin typeface="Consolas" panose="020B0609020204030204" pitchFamily="49" charset="0"/>
                <a:cs typeface="Consolas" panose="020B0609020204030204" pitchFamily="49" charset="0"/>
              </a:rPr>
              <a:t>e.CryptBlocks(dst, src)</a:t>
            </a:r>
          </a:p>
        </p:txBody>
      </p:sp>
      <p:sp>
        <p:nvSpPr>
          <p:cNvPr id="107" name="TextBox 106"/>
          <p:cNvSpPr txBox="1"/>
          <p:nvPr/>
        </p:nvSpPr>
        <p:spPr>
          <a:xfrm>
            <a:off x="853551" y="2335824"/>
            <a:ext cx="1249060" cy="349968"/>
          </a:xfrm>
          <a:prstGeom prst="rect">
            <a:avLst/>
          </a:prstGeom>
          <a:noFill/>
        </p:spPr>
        <p:txBody>
          <a:bodyPr wrap="none" rtlCol="0">
            <a:spAutoFit/>
          </a:bodyPr>
          <a:lstStyle/>
          <a:p>
            <a:r>
              <a:rPr lang="en-CA" dirty="0" smtClean="0"/>
              <a:t>encryption</a:t>
            </a:r>
            <a:endParaRPr lang="en-CA" dirty="0"/>
          </a:p>
        </p:txBody>
      </p:sp>
      <p:sp>
        <p:nvSpPr>
          <p:cNvPr id="108" name="TextBox 107"/>
          <p:cNvSpPr txBox="1"/>
          <p:nvPr/>
        </p:nvSpPr>
        <p:spPr>
          <a:xfrm>
            <a:off x="853550" y="4334940"/>
            <a:ext cx="1249060" cy="349968"/>
          </a:xfrm>
          <a:prstGeom prst="rect">
            <a:avLst/>
          </a:prstGeom>
          <a:noFill/>
        </p:spPr>
        <p:txBody>
          <a:bodyPr wrap="none" rtlCol="0">
            <a:spAutoFit/>
          </a:bodyPr>
          <a:lstStyle/>
          <a:p>
            <a:r>
              <a:rPr lang="en-CA" dirty="0" smtClean="0"/>
              <a:t>decryption</a:t>
            </a:r>
            <a:endParaRPr lang="en-CA" dirty="0"/>
          </a:p>
        </p:txBody>
      </p:sp>
      <p:sp>
        <p:nvSpPr>
          <p:cNvPr id="109" name="TextBox 108"/>
          <p:cNvSpPr txBox="1"/>
          <p:nvPr/>
        </p:nvSpPr>
        <p:spPr>
          <a:xfrm>
            <a:off x="2404892" y="1484429"/>
            <a:ext cx="901209" cy="292709"/>
          </a:xfrm>
          <a:prstGeom prst="rect">
            <a:avLst/>
          </a:prstGeom>
          <a:noFill/>
        </p:spPr>
        <p:txBody>
          <a:bodyPr wrap="none" rtlCol="0">
            <a:spAutoFit/>
          </a:bodyPr>
          <a:lstStyle/>
          <a:p>
            <a:r>
              <a:rPr lang="en-CA" sz="1400" dirty="0" smtClean="0"/>
              <a:t>plain text</a:t>
            </a:r>
            <a:endParaRPr lang="en-CA" sz="1400" dirty="0"/>
          </a:p>
        </p:txBody>
      </p:sp>
      <p:sp>
        <p:nvSpPr>
          <p:cNvPr id="110" name="TextBox 109"/>
          <p:cNvSpPr txBox="1"/>
          <p:nvPr/>
        </p:nvSpPr>
        <p:spPr>
          <a:xfrm>
            <a:off x="2342587" y="3566557"/>
            <a:ext cx="1010213" cy="292709"/>
          </a:xfrm>
          <a:prstGeom prst="rect">
            <a:avLst/>
          </a:prstGeom>
          <a:noFill/>
        </p:spPr>
        <p:txBody>
          <a:bodyPr wrap="none" rtlCol="0">
            <a:spAutoFit/>
          </a:bodyPr>
          <a:lstStyle/>
          <a:p>
            <a:r>
              <a:rPr lang="en-CA" sz="1400"/>
              <a:t>c</a:t>
            </a:r>
            <a:r>
              <a:rPr lang="en-CA" sz="1400" smtClean="0"/>
              <a:t>ipher </a:t>
            </a:r>
            <a:r>
              <a:rPr lang="en-CA" sz="1400" dirty="0" smtClean="0"/>
              <a:t>text</a:t>
            </a:r>
            <a:endParaRPr lang="en-CA" sz="1400" dirty="0"/>
          </a:p>
        </p:txBody>
      </p:sp>
      <p:sp>
        <p:nvSpPr>
          <p:cNvPr id="111" name="TextBox 110"/>
          <p:cNvSpPr txBox="1"/>
          <p:nvPr/>
        </p:nvSpPr>
        <p:spPr>
          <a:xfrm>
            <a:off x="2295016" y="3114838"/>
            <a:ext cx="1010213" cy="292709"/>
          </a:xfrm>
          <a:prstGeom prst="rect">
            <a:avLst/>
          </a:prstGeom>
          <a:noFill/>
        </p:spPr>
        <p:txBody>
          <a:bodyPr wrap="none" rtlCol="0">
            <a:spAutoFit/>
          </a:bodyPr>
          <a:lstStyle/>
          <a:p>
            <a:r>
              <a:rPr lang="en-CA" sz="1400" dirty="0" smtClean="0"/>
              <a:t>cipher text</a:t>
            </a:r>
            <a:endParaRPr lang="en-CA" sz="1400" dirty="0"/>
          </a:p>
        </p:txBody>
      </p:sp>
      <p:sp>
        <p:nvSpPr>
          <p:cNvPr id="112" name="TextBox 111"/>
          <p:cNvSpPr txBox="1"/>
          <p:nvPr/>
        </p:nvSpPr>
        <p:spPr>
          <a:xfrm>
            <a:off x="2451591" y="5182040"/>
            <a:ext cx="901209" cy="292709"/>
          </a:xfrm>
          <a:prstGeom prst="rect">
            <a:avLst/>
          </a:prstGeom>
          <a:noFill/>
        </p:spPr>
        <p:txBody>
          <a:bodyPr wrap="none" rtlCol="0">
            <a:spAutoFit/>
          </a:bodyPr>
          <a:lstStyle/>
          <a:p>
            <a:r>
              <a:rPr lang="en-CA" sz="1400"/>
              <a:t>p</a:t>
            </a:r>
            <a:r>
              <a:rPr lang="en-CA" sz="1400" smtClean="0"/>
              <a:t>lain text</a:t>
            </a:r>
            <a:endParaRPr lang="en-CA" sz="1400" dirty="0"/>
          </a:p>
        </p:txBody>
      </p:sp>
    </p:spTree>
    <p:extLst>
      <p:ext uri="{BB962C8B-B14F-4D97-AF65-F5344CB8AC3E}">
        <p14:creationId xmlns:p14="http://schemas.microsoft.com/office/powerpoint/2010/main" val="2229566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6" grpId="0" animBg="1"/>
      <p:bldP spid="107" grpId="0"/>
      <p:bldP spid="108" grpId="0"/>
      <p:bldP spid="109" grpId="0"/>
      <p:bldP spid="110" grpId="0"/>
      <p:bldP spid="111" grpId="0"/>
      <p:bldP spid="1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310" y="204330"/>
            <a:ext cx="10515600" cy="1325563"/>
          </a:xfrm>
        </p:spPr>
        <p:txBody>
          <a:bodyPr/>
          <a:lstStyle/>
          <a:p>
            <a:r>
              <a:rPr lang="en-CA" b="1" dirty="0" smtClean="0">
                <a:solidFill>
                  <a:srgbClr val="E07C1E"/>
                </a:solidFill>
              </a:rPr>
              <a:t>Message-Security Assist</a:t>
            </a:r>
            <a:br>
              <a:rPr lang="en-CA" b="1" dirty="0" smtClean="0">
                <a:solidFill>
                  <a:srgbClr val="E07C1E"/>
                </a:solidFill>
              </a:rPr>
            </a:br>
            <a:r>
              <a:rPr lang="en-CA" b="1" dirty="0" smtClean="0">
                <a:solidFill>
                  <a:srgbClr val="E07C1E"/>
                </a:solidFill>
              </a:rPr>
              <a:t>(CP Assist for </a:t>
            </a:r>
            <a:r>
              <a:rPr lang="en-CA" b="1" smtClean="0">
                <a:solidFill>
                  <a:srgbClr val="E07C1E"/>
                </a:solidFill>
              </a:rPr>
              <a:t>Cryptographic Function - CPACF</a:t>
            </a:r>
            <a:r>
              <a:rPr lang="en-CA" b="1" dirty="0" smtClean="0">
                <a:solidFill>
                  <a:srgbClr val="E07C1E"/>
                </a:solidFill>
              </a:rPr>
              <a:t>)</a:t>
            </a:r>
            <a:endParaRPr lang="en-CA" b="1" dirty="0">
              <a:solidFill>
                <a:srgbClr val="E07C1E"/>
              </a:solidFill>
            </a:endParaRPr>
          </a:p>
        </p:txBody>
      </p:sp>
      <p:sp>
        <p:nvSpPr>
          <p:cNvPr id="11" name="Content Placeholder 10"/>
          <p:cNvSpPr>
            <a:spLocks noGrp="1"/>
          </p:cNvSpPr>
          <p:nvPr>
            <p:ph sz="half" idx="2"/>
          </p:nvPr>
        </p:nvSpPr>
        <p:spPr>
          <a:xfrm>
            <a:off x="5715239" y="1600201"/>
            <a:ext cx="5865045" cy="4524375"/>
          </a:xfrm>
        </p:spPr>
        <p:txBody>
          <a:bodyPr/>
          <a:lstStyle/>
          <a:p>
            <a:r>
              <a:rPr lang="en-US" dirty="0"/>
              <a:t>Block </a:t>
            </a:r>
            <a:r>
              <a:rPr lang="en-US" dirty="0" smtClean="0"/>
              <a:t>ciphers</a:t>
            </a:r>
          </a:p>
          <a:p>
            <a:pPr lvl="1"/>
            <a:r>
              <a:rPr lang="en-US" dirty="0" smtClean="0"/>
              <a:t>DES</a:t>
            </a:r>
            <a:r>
              <a:rPr lang="en-US" dirty="0"/>
              <a:t>, </a:t>
            </a:r>
            <a:r>
              <a:rPr lang="en-US" dirty="0" smtClean="0"/>
              <a:t>3DES, AES</a:t>
            </a:r>
          </a:p>
          <a:p>
            <a:r>
              <a:rPr lang="en-US" dirty="0" smtClean="0"/>
              <a:t>Modes </a:t>
            </a:r>
            <a:r>
              <a:rPr lang="en-US" dirty="0"/>
              <a:t>of </a:t>
            </a:r>
            <a:r>
              <a:rPr lang="en-US" dirty="0" smtClean="0"/>
              <a:t>operation</a:t>
            </a:r>
          </a:p>
          <a:p>
            <a:pPr lvl="1"/>
            <a:r>
              <a:rPr lang="en-US" dirty="0" smtClean="0"/>
              <a:t>CBC</a:t>
            </a:r>
            <a:r>
              <a:rPr lang="en-US" dirty="0"/>
              <a:t>, CFB, CTR, ECB, </a:t>
            </a:r>
            <a:r>
              <a:rPr lang="en-US" dirty="0" smtClean="0"/>
              <a:t>OFB</a:t>
            </a:r>
            <a:endParaRPr lang="en-US" dirty="0"/>
          </a:p>
          <a:p>
            <a:r>
              <a:rPr lang="en-US" dirty="0" smtClean="0"/>
              <a:t>Hashes</a:t>
            </a:r>
          </a:p>
          <a:p>
            <a:pPr lvl="1"/>
            <a:r>
              <a:rPr lang="en-US" dirty="0" smtClean="0"/>
              <a:t>SHA1</a:t>
            </a:r>
            <a:r>
              <a:rPr lang="en-US" dirty="0"/>
              <a:t>, </a:t>
            </a:r>
            <a:r>
              <a:rPr lang="en-US" dirty="0" smtClean="0"/>
              <a:t>SHA2, GHASH</a:t>
            </a:r>
            <a:endParaRPr lang="en-US" dirty="0"/>
          </a:p>
          <a:p>
            <a:r>
              <a:rPr lang="en-US" dirty="0"/>
              <a:t>Pseudo-random number </a:t>
            </a:r>
            <a:r>
              <a:rPr lang="en-US" dirty="0" smtClean="0"/>
              <a:t>generation</a:t>
            </a:r>
          </a:p>
          <a:p>
            <a:r>
              <a:rPr lang="en-US" dirty="0" smtClean="0"/>
              <a:t>Message authentication codes</a:t>
            </a:r>
            <a:endParaRPr lang="en-US" dirty="0"/>
          </a:p>
          <a:p>
            <a:endParaRPr lang="en-CA" dirty="0"/>
          </a:p>
        </p:txBody>
      </p:sp>
      <p:grpSp>
        <p:nvGrpSpPr>
          <p:cNvPr id="17" name="Group 16"/>
          <p:cNvGrpSpPr/>
          <p:nvPr/>
        </p:nvGrpSpPr>
        <p:grpSpPr>
          <a:xfrm>
            <a:off x="609600" y="1905000"/>
            <a:ext cx="4648200" cy="3544201"/>
            <a:chOff x="457200" y="2514600"/>
            <a:chExt cx="4648200" cy="3544201"/>
          </a:xfrm>
        </p:grpSpPr>
        <p:pic>
          <p:nvPicPr>
            <p:cNvPr id="12" name="Picture 4">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57200" y="3323881"/>
              <a:ext cx="4499640" cy="2734920"/>
            </a:xfrm>
            <a:prstGeom prst="rect">
              <a:avLst/>
            </a:prstGeom>
            <a:noFill/>
            <a:ln>
              <a:noFill/>
              <a:tailEnd type="arrow"/>
            </a:ln>
          </p:spPr>
        </p:pic>
        <p:pic>
          <p:nvPicPr>
            <p:cNvPr id="13" name="Picture 1">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23961" y="2514600"/>
              <a:ext cx="1981439" cy="1645920"/>
            </a:xfrm>
            <a:prstGeom prst="rect">
              <a:avLst/>
            </a:prstGeom>
            <a:noFill/>
            <a:ln>
              <a:noFill/>
              <a:tailEnd type="arrow"/>
            </a:ln>
          </p:spPr>
        </p:pic>
        <p:sp>
          <p:nvSpPr>
            <p:cNvPr id="14" name="Oval 11"/>
            <p:cNvSpPr/>
            <p:nvPr/>
          </p:nvSpPr>
          <p:spPr>
            <a:xfrm>
              <a:off x="3231823" y="2655216"/>
              <a:ext cx="474257" cy="4689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31750">
              <a:solidFill>
                <a:srgbClr val="FF0000"/>
              </a:solidFill>
              <a:prstDash val="solid"/>
              <a:tailEnd type="arrow"/>
            </a:ln>
          </p:spPr>
          <p:txBody>
            <a:bodyPr vert="horz" wrap="squar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15" name="Straight Connector 14"/>
            <p:cNvSpPr/>
            <p:nvPr/>
          </p:nvSpPr>
          <p:spPr>
            <a:xfrm>
              <a:off x="3581400" y="3124200"/>
              <a:ext cx="534840" cy="1424400"/>
            </a:xfrm>
            <a:prstGeom prst="line">
              <a:avLst/>
            </a:prstGeom>
            <a:noFill/>
            <a:ln w="31750">
              <a:solidFill>
                <a:srgbClr val="FF3333"/>
              </a:solidFill>
              <a:prstDash val="solid"/>
              <a:headEnd type="none" w="lg" len="med"/>
              <a:tailEnd type="triangle" w="med" len="lg"/>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grpSp>
    </p:spTree>
    <p:extLst>
      <p:ext uri="{BB962C8B-B14F-4D97-AF65-F5344CB8AC3E}">
        <p14:creationId xmlns:p14="http://schemas.microsoft.com/office/powerpoint/2010/main" val="2661123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 name="Rectangle 2"/>
          <p:cNvSpPr>
            <a:spLocks noGrp="1" noChangeArrowheads="1"/>
          </p:cNvSpPr>
          <p:nvPr>
            <p:ph type="title"/>
          </p:nvPr>
        </p:nvSpPr>
        <p:spPr>
          <a:xfrm>
            <a:off x="2286000" y="225427"/>
            <a:ext cx="9827655"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a:solidFill>
                  <a:srgbClr val="EA7C1E"/>
                </a:solidFill>
                <a:latin typeface="+mn-lt"/>
              </a:rPr>
              <a:t>Or do you think of Dr. </a:t>
            </a:r>
            <a:r>
              <a:rPr lang="en-US" altLang="en-US" sz="2800" b="1" dirty="0" smtClean="0">
                <a:solidFill>
                  <a:srgbClr val="EA7C1E"/>
                </a:solidFill>
                <a:latin typeface="+mn-lt"/>
              </a:rPr>
              <a:t>Strangelove (or Skynet)?</a:t>
            </a:r>
            <a:endParaRPr lang="en-US" altLang="en-US" sz="2800" b="1" dirty="0">
              <a:solidFill>
                <a:srgbClr val="EA7C1E"/>
              </a:solidFill>
              <a:latin typeface="+mn-lt"/>
            </a:endParaRPr>
          </a:p>
        </p:txBody>
      </p:sp>
      <p:sp>
        <p:nvSpPr>
          <p:cNvPr id="7" name="Text Box 26"/>
          <p:cNvSpPr txBox="1">
            <a:spLocks noChangeArrowheads="1"/>
          </p:cNvSpPr>
          <p:nvPr/>
        </p:nvSpPr>
        <p:spPr bwMode="auto">
          <a:xfrm>
            <a:off x="5191333" y="5949950"/>
            <a:ext cx="4381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19664"/>
          <a:lstStyle>
            <a:lvl1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9pPr>
          </a:lstStyle>
          <a:p>
            <a:pPr algn="ctr" hangingPunct="1">
              <a:lnSpc>
                <a:spcPct val="84000"/>
              </a:lnSpc>
              <a:spcBef>
                <a:spcPts val="1000"/>
              </a:spcBef>
            </a:pPr>
            <a:r>
              <a:rPr lang="en-US" altLang="en-US" sz="2000" b="1" dirty="0">
                <a:solidFill>
                  <a:srgbClr val="E07C1E"/>
                </a:solidFill>
                <a:latin typeface="Helvetica Light" pitchFamily="32" charset="0"/>
                <a:cs typeface="Arial Unicode MS" charset="0"/>
              </a:rPr>
              <a:t>Group Capt. Lionel Mandrake</a:t>
            </a:r>
          </a:p>
        </p:txBody>
      </p:sp>
      <p:pic>
        <p:nvPicPr>
          <p:cNvPr id="2050" name="Picture 2" descr="http://blog.smartbear.com/wp-content/uploads/2013/12/Dr._Strangelove_-_Group_Captain_Lionel_Mandrak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838201"/>
            <a:ext cx="6786090" cy="516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99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945" y="-3037"/>
            <a:ext cx="10515600" cy="1325563"/>
          </a:xfrm>
        </p:spPr>
        <p:txBody>
          <a:bodyPr/>
          <a:lstStyle/>
          <a:p>
            <a:r>
              <a:rPr lang="en-CA" b="1" dirty="0" smtClean="0">
                <a:solidFill>
                  <a:srgbClr val="E07C1E"/>
                </a:solidFill>
              </a:rPr>
              <a:t>z AES Implementation</a:t>
            </a:r>
            <a:endParaRPr lang="en-CA" b="1" dirty="0">
              <a:solidFill>
                <a:srgbClr val="E07C1E"/>
              </a:solidFill>
            </a:endParaRPr>
          </a:p>
        </p:txBody>
      </p:sp>
      <p:sp>
        <p:nvSpPr>
          <p:cNvPr id="3" name="Content Placeholder 2"/>
          <p:cNvSpPr>
            <a:spLocks noGrp="1"/>
          </p:cNvSpPr>
          <p:nvPr>
            <p:ph sz="half" idx="1"/>
          </p:nvPr>
        </p:nvSpPr>
        <p:spPr>
          <a:xfrm>
            <a:off x="838200" y="1665512"/>
            <a:ext cx="5181600" cy="4358116"/>
          </a:xfrm>
          <a:solidFill>
            <a:schemeClr val="bg1"/>
          </a:solidFill>
          <a:effectLst>
            <a:outerShdw blurRad="38100" dist="20320" dir="5400000" algn="ctr"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eaLnBrk="0" hangingPunct="0">
              <a:spcBef>
                <a:spcPct val="0"/>
              </a:spcBef>
              <a:buNone/>
            </a:pPr>
            <a:r>
              <a:rPr lang="en-US" sz="1100" dirty="0">
                <a:latin typeface="Consolas" panose="020B0609020204030204" pitchFamily="49" charset="0"/>
                <a:cs typeface="Consolas" panose="020B0609020204030204" pitchFamily="49" charset="0"/>
              </a:rPr>
              <a:t>package </a:t>
            </a:r>
            <a:r>
              <a:rPr lang="en-US" sz="1100" dirty="0" err="1">
                <a:latin typeface="Consolas" panose="020B0609020204030204" pitchFamily="49" charset="0"/>
                <a:cs typeface="Consolas" panose="020B0609020204030204" pitchFamily="49" charset="0"/>
              </a:rPr>
              <a:t>aes</a:t>
            </a: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latin typeface="Consolas" panose="020B0609020204030204" pitchFamily="49" charset="0"/>
                <a:cs typeface="Consolas" panose="020B0609020204030204" pitchFamily="49" charset="0"/>
              </a:rPr>
              <a:t>// Function codes for the cipher message family of instructions.</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Add 128 to decrypt.</a:t>
            </a:r>
          </a:p>
          <a:p>
            <a:pPr marL="0" indent="0" eaLnBrk="0" hangingPunct="0">
              <a:spcBef>
                <a:spcPct val="0"/>
              </a:spcBef>
              <a:buNone/>
            </a:pPr>
            <a:r>
              <a:rPr lang="en-US" sz="1100" dirty="0" err="1">
                <a:latin typeface="Consolas" panose="020B0609020204030204" pitchFamily="49" charset="0"/>
                <a:cs typeface="Consolas" panose="020B0609020204030204" pitchFamily="49" charset="0"/>
              </a:rPr>
              <a:t>const</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aes128 code = 18</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aes192      = 19</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aes256      = 20</a:t>
            </a:r>
          </a:p>
          <a:p>
            <a:pPr marL="0" indent="0" eaLnBrk="0" hangingPunct="0">
              <a:spcBef>
                <a:spcPct val="0"/>
              </a:spcBef>
              <a:buNone/>
            </a:pP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latin typeface="Consolas" panose="020B0609020204030204" pitchFamily="49" charset="0"/>
                <a:cs typeface="Consolas" panose="020B0609020204030204" pitchFamily="49" charset="0"/>
              </a:rPr>
              <a:t>type </a:t>
            </a:r>
            <a:r>
              <a:rPr lang="en-US" sz="1100" dirty="0" err="1">
                <a:latin typeface="Consolas" panose="020B0609020204030204" pitchFamily="49" charset="0"/>
                <a:cs typeface="Consolas" panose="020B0609020204030204" pitchFamily="49" charset="0"/>
              </a:rPr>
              <a:t>aesCipherAsm</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struct</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function code      // code for cipher message instruction</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key      []byte    // key (128, 192 or 256 bytes)</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storage  [256]byte // array backing key slice</a:t>
            </a:r>
          </a:p>
          <a:p>
            <a:pPr marL="0" indent="0" eaLnBrk="0" hangingPunct="0">
              <a:spcBef>
                <a:spcPct val="0"/>
              </a:spcBef>
              <a:buNone/>
            </a:pP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err="1">
                <a:latin typeface="Consolas" panose="020B0609020204030204" pitchFamily="49" charset="0"/>
                <a:cs typeface="Consolas" panose="020B0609020204030204" pitchFamily="49" charset="0"/>
              </a:rPr>
              <a:t>func</a:t>
            </a:r>
            <a:r>
              <a:rPr lang="en-US" sz="1100" dirty="0">
                <a:latin typeface="Consolas" panose="020B0609020204030204" pitchFamily="49" charset="0"/>
                <a:cs typeface="Consolas" panose="020B0609020204030204" pitchFamily="49" charset="0"/>
              </a:rPr>
              <a:t> (c *</a:t>
            </a:r>
            <a:r>
              <a:rPr lang="en-US" sz="1100" dirty="0" err="1">
                <a:latin typeface="Consolas" panose="020B0609020204030204" pitchFamily="49" charset="0"/>
                <a:cs typeface="Consolas" panose="020B0609020204030204" pitchFamily="49" charset="0"/>
              </a:rPr>
              <a:t>aesCipherAsm</a:t>
            </a:r>
            <a:r>
              <a:rPr lang="en-US" sz="1100" dirty="0">
                <a:latin typeface="Consolas" panose="020B0609020204030204" pitchFamily="49" charset="0"/>
                <a:cs typeface="Consolas" panose="020B0609020204030204" pitchFamily="49" charset="0"/>
              </a:rPr>
              <a:t>) Encrypt(</a:t>
            </a:r>
            <a:r>
              <a:rPr lang="en-US" sz="1100" dirty="0" err="1">
                <a:latin typeface="Consolas" panose="020B0609020204030204" pitchFamily="49" charset="0"/>
                <a:cs typeface="Consolas" panose="020B0609020204030204" pitchFamily="49" charset="0"/>
              </a:rPr>
              <a:t>dst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 []byte)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if </a:t>
            </a:r>
            <a:r>
              <a:rPr lang="en-US" sz="1100" dirty="0" err="1">
                <a:latin typeface="Consolas" panose="020B0609020204030204" pitchFamily="49" charset="0"/>
                <a:cs typeface="Consolas" panose="020B0609020204030204" pitchFamily="49" charset="0"/>
              </a:rPr>
              <a:t>len</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 &lt; </a:t>
            </a:r>
            <a:r>
              <a:rPr lang="en-US" sz="1100" dirty="0" err="1">
                <a:latin typeface="Consolas" panose="020B0609020204030204" pitchFamily="49" charset="0"/>
                <a:cs typeface="Consolas" panose="020B0609020204030204" pitchFamily="49" charset="0"/>
              </a:rPr>
              <a:t>BlockSize</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panic("crypto/</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 input not full block")</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if </a:t>
            </a:r>
            <a:r>
              <a:rPr lang="en-US" sz="1100" dirty="0" err="1">
                <a:latin typeface="Consolas" panose="020B0609020204030204" pitchFamily="49" charset="0"/>
                <a:cs typeface="Consolas" panose="020B0609020204030204" pitchFamily="49" charset="0"/>
              </a:rPr>
              <a:t>len</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dst</a:t>
            </a:r>
            <a:r>
              <a:rPr lang="en-US" sz="1100" dirty="0">
                <a:latin typeface="Consolas" panose="020B0609020204030204" pitchFamily="49" charset="0"/>
                <a:cs typeface="Consolas" panose="020B0609020204030204" pitchFamily="49" charset="0"/>
              </a:rPr>
              <a:t>) &lt; </a:t>
            </a:r>
            <a:r>
              <a:rPr lang="en-US" sz="1100" dirty="0" err="1">
                <a:latin typeface="Consolas" panose="020B0609020204030204" pitchFamily="49" charset="0"/>
                <a:cs typeface="Consolas" panose="020B0609020204030204" pitchFamily="49" charset="0"/>
              </a:rPr>
              <a:t>BlockSize</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panic("crypto/</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 output not full block")</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cryptBlocks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c.function</a:t>
            </a:r>
            <a:r>
              <a:rPr lang="en-US" sz="1100" dirty="0">
                <a:latin typeface="Consolas" panose="020B0609020204030204" pitchFamily="49" charset="0"/>
                <a:cs typeface="Consolas" panose="020B0609020204030204" pitchFamily="49" charset="0"/>
              </a:rPr>
              <a:t>, &amp;</a:t>
            </a:r>
            <a:r>
              <a:rPr lang="en-US" sz="1100" dirty="0" err="1">
                <a:latin typeface="Consolas" panose="020B0609020204030204" pitchFamily="49" charset="0"/>
                <a:cs typeface="Consolas" panose="020B0609020204030204" pitchFamily="49" charset="0"/>
              </a:rPr>
              <a:t>c.key</a:t>
            </a:r>
            <a:r>
              <a:rPr lang="en-US" sz="1100" dirty="0">
                <a:latin typeface="Consolas" panose="020B0609020204030204" pitchFamily="49" charset="0"/>
                <a:cs typeface="Consolas" panose="020B0609020204030204" pitchFamily="49" charset="0"/>
              </a:rPr>
              <a:t>[0], &amp;</a:t>
            </a:r>
            <a:r>
              <a:rPr lang="en-US" sz="1100" dirty="0" err="1">
                <a:latin typeface="Consolas" panose="020B0609020204030204" pitchFamily="49" charset="0"/>
                <a:cs typeface="Consolas" panose="020B0609020204030204" pitchFamily="49" charset="0"/>
              </a:rPr>
              <a:t>dst</a:t>
            </a:r>
            <a:r>
              <a:rPr lang="en-US" sz="1100" dirty="0">
                <a:latin typeface="Consolas" panose="020B0609020204030204" pitchFamily="49" charset="0"/>
                <a:cs typeface="Consolas" panose="020B0609020204030204" pitchFamily="49" charset="0"/>
              </a:rPr>
              <a:t>[0], &amp;</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[0], </a:t>
            </a:r>
            <a:r>
              <a:rPr lang="en-US" sz="1100" dirty="0" err="1">
                <a:latin typeface="Consolas" panose="020B0609020204030204" pitchFamily="49" charset="0"/>
                <a:cs typeface="Consolas" panose="020B0609020204030204" pitchFamily="49" charset="0"/>
              </a:rPr>
              <a:t>BlockSize</a:t>
            </a: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endParaRPr lang="en-CA" sz="1100" dirty="0">
              <a:latin typeface="Consolas" panose="020B0609020204030204" pitchFamily="49" charset="0"/>
              <a:cs typeface="Consolas" panose="020B0609020204030204" pitchFamily="49" charset="0"/>
            </a:endParaRPr>
          </a:p>
        </p:txBody>
      </p:sp>
      <p:sp>
        <p:nvSpPr>
          <p:cNvPr id="4" name="Content Placeholder 3"/>
          <p:cNvSpPr>
            <a:spLocks noGrp="1"/>
          </p:cNvSpPr>
          <p:nvPr>
            <p:ph sz="half" idx="2"/>
          </p:nvPr>
        </p:nvSpPr>
        <p:spPr>
          <a:xfrm>
            <a:off x="6195484" y="1600202"/>
            <a:ext cx="5384800" cy="2072875"/>
          </a:xfr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0" indent="0" eaLnBrk="0" hangingPunct="0">
              <a:spcBef>
                <a:spcPct val="0"/>
              </a:spcBef>
              <a:buNone/>
            </a:pP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func</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cryptBlocks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fn</a:t>
            </a:r>
            <a:r>
              <a:rPr lang="en-US" sz="1100" dirty="0">
                <a:latin typeface="Consolas" panose="020B0609020204030204" pitchFamily="49" charset="0"/>
                <a:cs typeface="Consolas" panose="020B0609020204030204" pitchFamily="49" charset="0"/>
              </a:rPr>
              <a:t> code, key, </a:t>
            </a:r>
            <a:r>
              <a:rPr lang="en-US" sz="1100" dirty="0" err="1">
                <a:latin typeface="Consolas" panose="020B0609020204030204" pitchFamily="49" charset="0"/>
                <a:cs typeface="Consolas" panose="020B0609020204030204" pitchFamily="49" charset="0"/>
              </a:rPr>
              <a:t>dst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 *byte, length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r>
              <a:rPr lang="en-US" sz="1100" dirty="0">
                <a:latin typeface="Consolas" panose="020B0609020204030204" pitchFamily="49" charset="0"/>
                <a:cs typeface="Consolas" panose="020B0609020204030204" pitchFamily="49" charset="0"/>
              </a:rPr>
              <a:t>TEXT ·</a:t>
            </a:r>
            <a:r>
              <a:rPr lang="en-US" sz="1100" dirty="0" err="1">
                <a:latin typeface="Consolas" panose="020B0609020204030204" pitchFamily="49" charset="0"/>
                <a:cs typeface="Consolas" panose="020B0609020204030204" pitchFamily="49" charset="0"/>
              </a:rPr>
              <a:t>cryptBlocks</a:t>
            </a:r>
            <a:r>
              <a:rPr lang="en-US" sz="1100" dirty="0">
                <a:latin typeface="Consolas" panose="020B0609020204030204" pitchFamily="49" charset="0"/>
                <a:cs typeface="Consolas" panose="020B0609020204030204" pitchFamily="49" charset="0"/>
              </a:rPr>
              <a:t>(SB),NOSPLIT,$0-40</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MOVD	key+8(FP), R1</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MOVD	dst+16(FP), R2</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MOVD	src+24(FP), R4</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MOVD	length+32(FP), R5</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MOVD	function+0(FP), R0</a:t>
            </a:r>
          </a:p>
          <a:p>
            <a:pPr marL="0" indent="0" eaLnBrk="0" hangingPunct="0">
              <a:spcBef>
                <a:spcPct val="0"/>
              </a:spcBef>
              <a:buNone/>
            </a:pPr>
            <a:r>
              <a:rPr lang="en-US" sz="1100" dirty="0">
                <a:latin typeface="Consolas" panose="020B0609020204030204" pitchFamily="49" charset="0"/>
                <a:cs typeface="Consolas" panose="020B0609020204030204" pitchFamily="49" charset="0"/>
              </a:rPr>
              <a:t>loop:</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WORD	$0xB92E0024 // cipher message (KM)</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BVS	loop        // branch back if interrupted</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XOR	R0, R0</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RET</a:t>
            </a:r>
          </a:p>
          <a:p>
            <a:pPr marL="0" indent="0" eaLnBrk="0" hangingPunct="0">
              <a:spcBef>
                <a:spcPct val="0"/>
              </a:spcBef>
              <a:buNone/>
            </a:pPr>
            <a:endParaRPr lang="en-CA" sz="1100" dirty="0">
              <a:latin typeface="Consolas" panose="020B0609020204030204" pitchFamily="49" charset="0"/>
              <a:cs typeface="Consolas" panose="020B0609020204030204" pitchFamily="49" charset="0"/>
            </a:endParaRPr>
          </a:p>
        </p:txBody>
      </p:sp>
      <p:sp>
        <p:nvSpPr>
          <p:cNvPr id="7" name="Content Placeholder 2"/>
          <p:cNvSpPr txBox="1">
            <a:spLocks/>
          </p:cNvSpPr>
          <p:nvPr/>
        </p:nvSpPr>
        <p:spPr bwMode="auto">
          <a:xfrm>
            <a:off x="6199716" y="3950753"/>
            <a:ext cx="5382684" cy="2072875"/>
          </a:xfrm>
          <a:prstGeom prst="rect">
            <a:avLst/>
          </a:prstGeo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lvl1pPr marL="228600" indent="-228600">
              <a:lnSpc>
                <a:spcPct val="90000"/>
              </a:lnSpc>
              <a:buFont typeface="Arial" panose="020B0604020202020204" pitchFamily="34" charset="0"/>
              <a:buChar char="•"/>
              <a:defRPr sz="1100">
                <a:latin typeface="Consolas" panose="020B0609020204030204" pitchFamily="49" charset="0"/>
                <a:cs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defRPr sz="1800"/>
            </a:lvl6pPr>
            <a:lvl7pPr marL="2971800" indent="-228600">
              <a:lnSpc>
                <a:spcPct val="90000"/>
              </a:lnSpc>
              <a:spcBef>
                <a:spcPts val="500"/>
              </a:spcBef>
              <a:buFont typeface="Arial" panose="020B0604020202020204" pitchFamily="34" charset="0"/>
              <a:buChar char="•"/>
              <a:defRPr sz="1800"/>
            </a:lvl7pPr>
            <a:lvl8pPr marL="3429000" indent="-228600">
              <a:lnSpc>
                <a:spcPct val="90000"/>
              </a:lnSpc>
              <a:spcBef>
                <a:spcPts val="500"/>
              </a:spcBef>
              <a:buFont typeface="Arial" panose="020B0604020202020204" pitchFamily="34" charset="0"/>
              <a:buChar char="•"/>
              <a:defRPr sz="1800"/>
            </a:lvl8pPr>
            <a:lvl9pPr marL="3886200" indent="-228600">
              <a:lnSpc>
                <a:spcPct val="90000"/>
              </a:lnSpc>
              <a:spcBef>
                <a:spcPts val="500"/>
              </a:spcBef>
              <a:buFont typeface="Arial" panose="020B0604020202020204" pitchFamily="34" charset="0"/>
              <a:buChar char="•"/>
              <a:defRPr sz="1800"/>
            </a:lvl9pPr>
          </a:lstStyle>
          <a:p>
            <a:pPr marL="0" indent="0">
              <a:buNone/>
            </a:pPr>
            <a:r>
              <a:rPr lang="en-CA" dirty="0"/>
              <a:t>func </a:t>
            </a:r>
            <a:r>
              <a:rPr lang="en-CA" dirty="0" err="1"/>
              <a:t>newCipher</a:t>
            </a:r>
            <a:r>
              <a:rPr lang="en-CA" dirty="0"/>
              <a:t>(key []byte) (</a:t>
            </a:r>
            <a:r>
              <a:rPr lang="en-CA" dirty="0" err="1"/>
              <a:t>cipher.Block</a:t>
            </a:r>
            <a:r>
              <a:rPr lang="en-CA" dirty="0"/>
              <a:t>, error) {</a:t>
            </a:r>
          </a:p>
          <a:p>
            <a:pPr marL="0" indent="0">
              <a:buNone/>
            </a:pPr>
            <a:r>
              <a:rPr lang="en-CA" dirty="0"/>
              <a:t>	if !</a:t>
            </a:r>
            <a:r>
              <a:rPr lang="en-CA" dirty="0" err="1"/>
              <a:t>useAsm</a:t>
            </a:r>
            <a:r>
              <a:rPr lang="en-CA" dirty="0"/>
              <a:t> {</a:t>
            </a:r>
          </a:p>
          <a:p>
            <a:pPr marL="0" indent="0">
              <a:buNone/>
            </a:pPr>
            <a:r>
              <a:rPr lang="en-CA" dirty="0"/>
              <a:t>		return </a:t>
            </a:r>
            <a:r>
              <a:rPr lang="en-CA" dirty="0" err="1"/>
              <a:t>newCipherGeneric</a:t>
            </a:r>
            <a:r>
              <a:rPr lang="en-CA" dirty="0"/>
              <a:t>(key)</a:t>
            </a:r>
          </a:p>
          <a:p>
            <a:pPr marL="0" indent="0">
              <a:buNone/>
            </a:pPr>
            <a:r>
              <a:rPr lang="en-CA" dirty="0"/>
              <a:t>	}</a:t>
            </a:r>
          </a:p>
          <a:p>
            <a:pPr marL="0" indent="0">
              <a:buNone/>
            </a:pPr>
            <a:endParaRPr lang="en-CA" dirty="0"/>
          </a:p>
          <a:p>
            <a:pPr marL="0" indent="0">
              <a:buNone/>
            </a:pPr>
            <a:r>
              <a:rPr lang="en-CA" dirty="0"/>
              <a:t>	</a:t>
            </a:r>
            <a:r>
              <a:rPr lang="en-CA" dirty="0" err="1"/>
              <a:t>var</a:t>
            </a:r>
            <a:r>
              <a:rPr lang="en-CA" dirty="0"/>
              <a:t> function code = ...</a:t>
            </a:r>
          </a:p>
          <a:p>
            <a:pPr marL="0" indent="0">
              <a:buNone/>
            </a:pPr>
            <a:r>
              <a:rPr lang="en-CA" dirty="0"/>
              <a:t>	</a:t>
            </a:r>
            <a:r>
              <a:rPr lang="en-CA" dirty="0" err="1"/>
              <a:t>var</a:t>
            </a:r>
            <a:r>
              <a:rPr lang="en-CA" dirty="0"/>
              <a:t> c </a:t>
            </a:r>
            <a:r>
              <a:rPr lang="en-CA" dirty="0" err="1"/>
              <a:t>aesCipherAsm</a:t>
            </a:r>
            <a:endParaRPr lang="en-CA" dirty="0"/>
          </a:p>
          <a:p>
            <a:pPr marL="0" indent="0">
              <a:buNone/>
            </a:pPr>
            <a:r>
              <a:rPr lang="en-CA" dirty="0"/>
              <a:t>	</a:t>
            </a:r>
            <a:r>
              <a:rPr lang="en-CA" dirty="0" err="1"/>
              <a:t>c.function</a:t>
            </a:r>
            <a:r>
              <a:rPr lang="en-CA" dirty="0"/>
              <a:t> = function</a:t>
            </a:r>
          </a:p>
          <a:p>
            <a:pPr marL="0" indent="0">
              <a:buNone/>
            </a:pPr>
            <a:r>
              <a:rPr lang="en-CA" dirty="0"/>
              <a:t>	</a:t>
            </a:r>
            <a:r>
              <a:rPr lang="en-CA" dirty="0" err="1"/>
              <a:t>c.key</a:t>
            </a:r>
            <a:r>
              <a:rPr lang="en-CA" dirty="0"/>
              <a:t> = </a:t>
            </a:r>
            <a:r>
              <a:rPr lang="en-CA" dirty="0" err="1"/>
              <a:t>c.storage</a:t>
            </a:r>
            <a:r>
              <a:rPr lang="en-CA" dirty="0"/>
              <a:t>[:</a:t>
            </a:r>
            <a:r>
              <a:rPr lang="en-CA" dirty="0" err="1"/>
              <a:t>len</a:t>
            </a:r>
            <a:r>
              <a:rPr lang="en-CA" dirty="0"/>
              <a:t>(key)]</a:t>
            </a:r>
          </a:p>
          <a:p>
            <a:pPr marL="0" indent="0">
              <a:buNone/>
            </a:pPr>
            <a:r>
              <a:rPr lang="en-CA" dirty="0"/>
              <a:t>	copy(</a:t>
            </a:r>
            <a:r>
              <a:rPr lang="en-CA" dirty="0" err="1"/>
              <a:t>c.key</a:t>
            </a:r>
            <a:r>
              <a:rPr lang="en-CA" dirty="0"/>
              <a:t>, key)</a:t>
            </a:r>
          </a:p>
          <a:p>
            <a:pPr marL="0" indent="0">
              <a:buNone/>
            </a:pPr>
            <a:r>
              <a:rPr lang="en-CA" dirty="0"/>
              <a:t>	return &amp;c, nil</a:t>
            </a:r>
          </a:p>
          <a:p>
            <a:pPr marL="0" indent="0">
              <a:buNone/>
            </a:pPr>
            <a:r>
              <a:rPr lang="en-CA" dirty="0"/>
              <a:t>}</a:t>
            </a:r>
          </a:p>
          <a:p>
            <a:pPr marL="0" indent="0">
              <a:buNone/>
            </a:pPr>
            <a:endParaRPr lang="en-CA" dirty="0"/>
          </a:p>
        </p:txBody>
      </p:sp>
    </p:spTree>
    <p:extLst>
      <p:ext uri="{BB962C8B-B14F-4D97-AF65-F5344CB8AC3E}">
        <p14:creationId xmlns:p14="http://schemas.microsoft.com/office/powerpoint/2010/main" val="333710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2743200" y="1143000"/>
          <a:ext cx="67818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2400" y="5257800"/>
            <a:ext cx="8129148" cy="607602"/>
          </a:xfrm>
          <a:prstGeom prst="rect">
            <a:avLst/>
          </a:prstGeom>
          <a:noFill/>
        </p:spPr>
        <p:txBody>
          <a:bodyPr wrap="none" rtlCol="0">
            <a:spAutoFit/>
          </a:bodyPr>
          <a:lstStyle/>
          <a:p>
            <a:r>
              <a:rPr lang="en-CA" dirty="0"/>
              <a:t>Source: IBM z13 Performance of Cryptographic </a:t>
            </a:r>
            <a:r>
              <a:rPr lang="en-CA" dirty="0" smtClean="0"/>
              <a:t>Operations, June 2016</a:t>
            </a:r>
          </a:p>
          <a:p>
            <a:r>
              <a:rPr lang="en-CA" dirty="0"/>
              <a:t>http://www-01.ibm.com/common/ssi/cgi-bin/ssialias?htmlfid=ZSW03283USEN</a:t>
            </a:r>
          </a:p>
        </p:txBody>
      </p:sp>
    </p:spTree>
    <p:extLst>
      <p:ext uri="{BB962C8B-B14F-4D97-AF65-F5344CB8AC3E}">
        <p14:creationId xmlns:p14="http://schemas.microsoft.com/office/powerpoint/2010/main" val="64705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7324"/>
            <a:ext cx="10515600" cy="1325563"/>
          </a:xfrm>
        </p:spPr>
        <p:txBody>
          <a:bodyPr/>
          <a:lstStyle/>
          <a:p>
            <a:r>
              <a:rPr lang="en-CA" b="1" dirty="0" smtClean="0">
                <a:solidFill>
                  <a:srgbClr val="E07C1E"/>
                </a:solidFill>
              </a:rPr>
              <a:t>z CBC-AES Implementation</a:t>
            </a:r>
            <a:endParaRPr lang="en-CA" b="1" dirty="0">
              <a:solidFill>
                <a:srgbClr val="E07C1E"/>
              </a:solidFill>
            </a:endParaRPr>
          </a:p>
        </p:txBody>
      </p:sp>
      <p:sp>
        <p:nvSpPr>
          <p:cNvPr id="3" name="Content Placeholder 2"/>
          <p:cNvSpPr>
            <a:spLocks noGrp="1"/>
          </p:cNvSpPr>
          <p:nvPr>
            <p:ph idx="1"/>
          </p:nvPr>
        </p:nvSpPr>
        <p:spPr>
          <a:xfrm>
            <a:off x="609601" y="1600201"/>
            <a:ext cx="7169347" cy="3582519"/>
          </a:xfrm>
          <a:solidFill>
            <a:schemeClr val="bg1"/>
          </a:solidFill>
          <a:effectLst>
            <a:outerShdw blurRad="38100" dist="20320" dir="5400000" algn="ctr"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a:t>
            </a:r>
            <a:r>
              <a:rPr lang="en-US" sz="1400" dirty="0" err="1">
                <a:solidFill>
                  <a:schemeClr val="dk1"/>
                </a:solidFill>
                <a:latin typeface="Consolas" panose="020B0609020204030204" pitchFamily="49" charset="0"/>
                <a:cs typeface="Consolas" panose="020B0609020204030204" pitchFamily="49" charset="0"/>
              </a:rPr>
              <a:t>func</a:t>
            </a:r>
            <a:r>
              <a:rPr lang="en-US" sz="1400" dirty="0">
                <a:solidFill>
                  <a:schemeClr val="dk1"/>
                </a:solidFill>
                <a:latin typeface="Consolas" panose="020B0609020204030204" pitchFamily="49" charset="0"/>
                <a:cs typeface="Consolas" panose="020B0609020204030204" pitchFamily="49" charset="0"/>
              </a:rPr>
              <a:t> </a:t>
            </a:r>
            <a:r>
              <a:rPr lang="en-US" sz="1400" dirty="0" err="1">
                <a:solidFill>
                  <a:schemeClr val="dk1"/>
                </a:solidFill>
                <a:latin typeface="Consolas" panose="020B0609020204030204" pitchFamily="49" charset="0"/>
                <a:cs typeface="Consolas" panose="020B0609020204030204" pitchFamily="49" charset="0"/>
              </a:rPr>
              <a:t>cryptBlocksChain</a:t>
            </a:r>
            <a:r>
              <a:rPr lang="en-US" sz="1400" dirty="0">
                <a:solidFill>
                  <a:schemeClr val="dk1"/>
                </a:solidFill>
                <a:latin typeface="Consolas" panose="020B0609020204030204" pitchFamily="49" charset="0"/>
                <a:cs typeface="Consolas" panose="020B0609020204030204" pitchFamily="49" charset="0"/>
              </a:rPr>
              <a:t>(</a:t>
            </a:r>
            <a:r>
              <a:rPr lang="en-US" sz="1400" dirty="0" err="1">
                <a:solidFill>
                  <a:schemeClr val="dk1"/>
                </a:solidFill>
                <a:latin typeface="Consolas" panose="020B0609020204030204" pitchFamily="49" charset="0"/>
                <a:cs typeface="Consolas" panose="020B0609020204030204" pitchFamily="49" charset="0"/>
              </a:rPr>
              <a:t>fn</a:t>
            </a:r>
            <a:r>
              <a:rPr lang="en-US" sz="1400" dirty="0">
                <a:solidFill>
                  <a:schemeClr val="dk1"/>
                </a:solidFill>
                <a:latin typeface="Consolas" panose="020B0609020204030204" pitchFamily="49" charset="0"/>
                <a:cs typeface="Consolas" panose="020B0609020204030204" pitchFamily="49" charset="0"/>
              </a:rPr>
              <a:t> code, iv, key, </a:t>
            </a:r>
            <a:r>
              <a:rPr lang="en-US" sz="1400" dirty="0" err="1">
                <a:solidFill>
                  <a:schemeClr val="dk1"/>
                </a:solidFill>
                <a:latin typeface="Consolas" panose="020B0609020204030204" pitchFamily="49" charset="0"/>
                <a:cs typeface="Consolas" panose="020B0609020204030204" pitchFamily="49" charset="0"/>
              </a:rPr>
              <a:t>dst</a:t>
            </a:r>
            <a:r>
              <a:rPr lang="en-US" sz="1400" dirty="0">
                <a:solidFill>
                  <a:schemeClr val="dk1"/>
                </a:solidFill>
                <a:latin typeface="Consolas" panose="020B0609020204030204" pitchFamily="49" charset="0"/>
                <a:cs typeface="Consolas" panose="020B0609020204030204" pitchFamily="49" charset="0"/>
              </a:rPr>
              <a:t>, </a:t>
            </a:r>
            <a:r>
              <a:rPr lang="en-US" sz="1400" dirty="0" err="1">
                <a:solidFill>
                  <a:schemeClr val="dk1"/>
                </a:solidFill>
                <a:latin typeface="Consolas" panose="020B0609020204030204" pitchFamily="49" charset="0"/>
                <a:cs typeface="Consolas" panose="020B0609020204030204" pitchFamily="49" charset="0"/>
              </a:rPr>
              <a:t>src</a:t>
            </a:r>
            <a:r>
              <a:rPr lang="en-US" sz="1400" dirty="0">
                <a:solidFill>
                  <a:schemeClr val="dk1"/>
                </a:solidFill>
                <a:latin typeface="Consolas" panose="020B0609020204030204" pitchFamily="49" charset="0"/>
                <a:cs typeface="Consolas" panose="020B0609020204030204" pitchFamily="49" charset="0"/>
              </a:rPr>
              <a:t> *byte, length </a:t>
            </a:r>
            <a:r>
              <a:rPr lang="en-US" sz="1400" dirty="0" err="1">
                <a:solidFill>
                  <a:schemeClr val="dk1"/>
                </a:solidFill>
                <a:latin typeface="Consolas" panose="020B0609020204030204" pitchFamily="49" charset="0"/>
                <a:cs typeface="Consolas" panose="020B0609020204030204" pitchFamily="49" charset="0"/>
              </a:rPr>
              <a:t>int</a:t>
            </a:r>
            <a:r>
              <a:rPr lang="en-US" sz="1400" dirty="0">
                <a:solidFill>
                  <a:schemeClr val="dk1"/>
                </a:solidFill>
                <a:latin typeface="Consolas" panose="020B0609020204030204" pitchFamily="49" charset="0"/>
                <a:cs typeface="Consolas" panose="020B0609020204030204" pitchFamily="49" charset="0"/>
              </a:rPr>
              <a:t>)</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TEXT ·</a:t>
            </a:r>
            <a:r>
              <a:rPr lang="en-US" sz="1400" dirty="0" err="1">
                <a:solidFill>
                  <a:schemeClr val="dk1"/>
                </a:solidFill>
                <a:latin typeface="Consolas" panose="020B0609020204030204" pitchFamily="49" charset="0"/>
                <a:cs typeface="Consolas" panose="020B0609020204030204" pitchFamily="49" charset="0"/>
              </a:rPr>
              <a:t>cryptBlocksChain</a:t>
            </a:r>
            <a:r>
              <a:rPr lang="en-US" sz="1400" dirty="0">
                <a:solidFill>
                  <a:schemeClr val="dk1"/>
                </a:solidFill>
                <a:latin typeface="Consolas" panose="020B0609020204030204" pitchFamily="49" charset="0"/>
                <a:cs typeface="Consolas" panose="020B0609020204030204" pitchFamily="49" charset="0"/>
              </a:rPr>
              <a:t>(SB),NOSPLIT,$48-48</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LA	params-48(SP), R1</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iv+8(FP), R8</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key+16(FP), R9</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MVC	$16, 0(R8), 0(R1)  // move iv into </a:t>
            </a:r>
            <a:r>
              <a:rPr lang="en-US" sz="1400" dirty="0" err="1">
                <a:solidFill>
                  <a:schemeClr val="dk1"/>
                </a:solidFill>
                <a:latin typeface="Consolas" panose="020B0609020204030204" pitchFamily="49" charset="0"/>
                <a:cs typeface="Consolas" panose="020B0609020204030204" pitchFamily="49" charset="0"/>
              </a:rPr>
              <a:t>params</a:t>
            </a:r>
            <a:endParaRPr lang="en-US" sz="14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MVC	$32, 0(R9), 16(R1) // move key into </a:t>
            </a:r>
            <a:r>
              <a:rPr lang="en-US" sz="1400" dirty="0" err="1">
                <a:solidFill>
                  <a:schemeClr val="dk1"/>
                </a:solidFill>
                <a:latin typeface="Consolas" panose="020B0609020204030204" pitchFamily="49" charset="0"/>
                <a:cs typeface="Consolas" panose="020B0609020204030204" pitchFamily="49" charset="0"/>
              </a:rPr>
              <a:t>params</a:t>
            </a:r>
            <a:endParaRPr lang="en-US" sz="14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dst+24(FP), R2</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src+32(FP), R4</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length+40(FP), R5</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MOVD	function+0(FP), R0</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loop:</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WORD	$0xB92F0024 // cipher message with chaining (KMC)</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BVS	loop        // branch back if interrupted</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XOR	R0, R0</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MVC	$16, 0(R1), 0(R8) // update iv</a:t>
            </a:r>
          </a:p>
          <a:p>
            <a:pPr marL="0" indent="0" eaLnBrk="0" hangingPunct="0">
              <a:spcBef>
                <a:spcPct val="0"/>
              </a:spcBef>
              <a:buNone/>
            </a:pPr>
            <a:r>
              <a:rPr lang="en-US" sz="1400" dirty="0">
                <a:solidFill>
                  <a:schemeClr val="dk1"/>
                </a:solidFill>
                <a:latin typeface="Consolas" panose="020B0609020204030204" pitchFamily="49" charset="0"/>
                <a:cs typeface="Consolas" panose="020B0609020204030204" pitchFamily="49" charset="0"/>
              </a:rPr>
              <a:t>  RET</a:t>
            </a:r>
          </a:p>
          <a:p>
            <a:pPr marL="0" indent="0" eaLnBrk="0" hangingPunct="0">
              <a:spcBef>
                <a:spcPct val="0"/>
              </a:spcBef>
              <a:buNone/>
            </a:pPr>
            <a:endParaRPr lang="en-CA" sz="1400" dirty="0">
              <a:solidFill>
                <a:schemeClr val="dk1"/>
              </a:solidFill>
              <a:latin typeface="Consolas" panose="020B0609020204030204" pitchFamily="49" charset="0"/>
              <a:cs typeface="Consolas" panose="020B0609020204030204" pitchFamily="49" charset="0"/>
            </a:endParaRPr>
          </a:p>
        </p:txBody>
      </p:sp>
      <p:grpSp>
        <p:nvGrpSpPr>
          <p:cNvPr id="21" name="Group 20"/>
          <p:cNvGrpSpPr/>
          <p:nvPr/>
        </p:nvGrpSpPr>
        <p:grpSpPr>
          <a:xfrm>
            <a:off x="8077200" y="1905000"/>
            <a:ext cx="3373236" cy="3273571"/>
            <a:chOff x="8337924" y="2127559"/>
            <a:chExt cx="3373236" cy="3273571"/>
          </a:xfrm>
        </p:grpSpPr>
        <p:sp>
          <p:nvSpPr>
            <p:cNvPr id="4" name="Rectangle 3"/>
            <p:cNvSpPr/>
            <p:nvPr/>
          </p:nvSpPr>
          <p:spPr>
            <a:xfrm>
              <a:off x="9448800" y="2286000"/>
              <a:ext cx="1280159" cy="2651760"/>
            </a:xfrm>
            <a:prstGeom prst="rect">
              <a:avLst/>
            </a:prstGeom>
            <a:noFill/>
            <a:ln w="0">
              <a:solidFill>
                <a:srgbClr val="000000"/>
              </a:solidFill>
              <a:prstDash val="solid"/>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5" name="TextBox 4"/>
            <p:cNvSpPr txBox="1"/>
            <p:nvPr/>
          </p:nvSpPr>
          <p:spPr>
            <a:xfrm>
              <a:off x="9658331" y="5044794"/>
              <a:ext cx="951456" cy="356336"/>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err="1" smtClean="0">
                  <a:ln>
                    <a:noFill/>
                  </a:ln>
                  <a:latin typeface="Arial" pitchFamily="18"/>
                  <a:ea typeface="Microsoft YaHei" pitchFamily="2"/>
                  <a:cs typeface="Mangal" pitchFamily="2"/>
                </a:rPr>
                <a:t>params</a:t>
              </a:r>
              <a:endParaRPr lang="en-US" sz="1800" b="0" i="0" u="none" strike="noStrike" kern="1200" dirty="0">
                <a:ln>
                  <a:noFill/>
                </a:ln>
                <a:latin typeface="Arial" pitchFamily="18"/>
                <a:ea typeface="Microsoft YaHei" pitchFamily="2"/>
                <a:cs typeface="Mangal" pitchFamily="2"/>
              </a:endParaRPr>
            </a:p>
          </p:txBody>
        </p:sp>
        <p:sp>
          <p:nvSpPr>
            <p:cNvPr id="6" name="Straight Connector 5"/>
            <p:cNvSpPr/>
            <p:nvPr/>
          </p:nvSpPr>
          <p:spPr>
            <a:xfrm>
              <a:off x="9448800" y="4004280"/>
              <a:ext cx="1280160" cy="0"/>
            </a:xfrm>
            <a:prstGeom prst="line">
              <a:avLst/>
            </a:prstGeom>
            <a:noFill/>
            <a:ln w="0">
              <a:solidFill>
                <a:srgbClr val="000000"/>
              </a:solidFill>
              <a:prstDash val="solid"/>
            </a:ln>
          </p:spPr>
          <p:txBody>
            <a:bodyPr vert="horz" wrap="none" lIns="81000" tIns="36000" rIns="81000" bIns="36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 name="TextBox 6"/>
            <p:cNvSpPr txBox="1"/>
            <p:nvPr/>
          </p:nvSpPr>
          <p:spPr>
            <a:xfrm>
              <a:off x="10744200" y="2127559"/>
              <a:ext cx="771791" cy="356336"/>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smtClean="0">
                  <a:ln>
                    <a:noFill/>
                  </a:ln>
                  <a:latin typeface="Arial" pitchFamily="18"/>
                  <a:ea typeface="Microsoft YaHei" pitchFamily="2"/>
                  <a:cs typeface="Mangal" pitchFamily="2"/>
                </a:rPr>
                <a:t>0(SP)</a:t>
              </a:r>
              <a:endParaRPr lang="en-US" sz="1800" b="0" i="0" u="none" strike="noStrike" kern="1200" dirty="0">
                <a:ln>
                  <a:noFill/>
                </a:ln>
                <a:latin typeface="Arial" pitchFamily="18"/>
                <a:ea typeface="Microsoft YaHei" pitchFamily="2"/>
                <a:cs typeface="Mangal" pitchFamily="2"/>
              </a:endParaRPr>
            </a:p>
          </p:txBody>
        </p:sp>
        <p:sp>
          <p:nvSpPr>
            <p:cNvPr id="8" name="TextBox 7"/>
            <p:cNvSpPr txBox="1"/>
            <p:nvPr/>
          </p:nvSpPr>
          <p:spPr>
            <a:xfrm>
              <a:off x="9961439" y="4298040"/>
              <a:ext cx="345240" cy="34668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a:ln>
                    <a:noFill/>
                  </a:ln>
                  <a:latin typeface="Arial" pitchFamily="18"/>
                  <a:ea typeface="Microsoft YaHei" pitchFamily="2"/>
                  <a:cs typeface="Mangal" pitchFamily="2"/>
                </a:rPr>
                <a:t>iv</a:t>
              </a:r>
            </a:p>
          </p:txBody>
        </p:sp>
        <p:sp>
          <p:nvSpPr>
            <p:cNvPr id="9" name="TextBox 8"/>
            <p:cNvSpPr txBox="1"/>
            <p:nvPr/>
          </p:nvSpPr>
          <p:spPr>
            <a:xfrm>
              <a:off x="9822479" y="3363209"/>
              <a:ext cx="532800" cy="438119"/>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key</a:t>
              </a:r>
            </a:p>
          </p:txBody>
        </p:sp>
        <p:sp>
          <p:nvSpPr>
            <p:cNvPr id="10" name="TextBox 9"/>
            <p:cNvSpPr txBox="1"/>
            <p:nvPr/>
          </p:nvSpPr>
          <p:spPr>
            <a:xfrm>
              <a:off x="10731839" y="3823920"/>
              <a:ext cx="966960" cy="34668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-32(SP)</a:t>
              </a:r>
            </a:p>
          </p:txBody>
        </p:sp>
        <p:sp>
          <p:nvSpPr>
            <p:cNvPr id="11" name="TextBox 10"/>
            <p:cNvSpPr txBox="1"/>
            <p:nvPr/>
          </p:nvSpPr>
          <p:spPr>
            <a:xfrm>
              <a:off x="10744200" y="4738320"/>
              <a:ext cx="966960" cy="346680"/>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-48(SP)</a:t>
              </a:r>
            </a:p>
          </p:txBody>
        </p:sp>
        <p:sp>
          <p:nvSpPr>
            <p:cNvPr id="12" name="TextBox 11"/>
            <p:cNvSpPr txBox="1"/>
            <p:nvPr/>
          </p:nvSpPr>
          <p:spPr>
            <a:xfrm>
              <a:off x="8337924" y="3004915"/>
              <a:ext cx="1107996" cy="349968"/>
            </a:xfrm>
            <a:prstGeom prst="rect">
              <a:avLst/>
            </a:prstGeom>
            <a:noFill/>
          </p:spPr>
          <p:txBody>
            <a:bodyPr wrap="none" rtlCol="0">
              <a:spAutoFit/>
            </a:bodyPr>
            <a:lstStyle/>
            <a:p>
              <a:r>
                <a:rPr lang="en-CA" dirty="0" smtClean="0"/>
                <a:t>AES-128</a:t>
              </a:r>
              <a:endParaRPr lang="en-CA" dirty="0"/>
            </a:p>
          </p:txBody>
        </p:sp>
        <p:sp>
          <p:nvSpPr>
            <p:cNvPr id="13" name="TextBox 12"/>
            <p:cNvSpPr txBox="1"/>
            <p:nvPr/>
          </p:nvSpPr>
          <p:spPr>
            <a:xfrm>
              <a:off x="8337924" y="2562520"/>
              <a:ext cx="1107996" cy="349968"/>
            </a:xfrm>
            <a:prstGeom prst="rect">
              <a:avLst/>
            </a:prstGeom>
            <a:noFill/>
          </p:spPr>
          <p:txBody>
            <a:bodyPr wrap="none" rtlCol="0">
              <a:spAutoFit/>
            </a:bodyPr>
            <a:lstStyle/>
            <a:p>
              <a:r>
                <a:rPr lang="en-CA" dirty="0" smtClean="0"/>
                <a:t>AES-192</a:t>
              </a:r>
              <a:endParaRPr lang="en-CA" dirty="0"/>
            </a:p>
          </p:txBody>
        </p:sp>
        <p:sp>
          <p:nvSpPr>
            <p:cNvPr id="14" name="TextBox 13"/>
            <p:cNvSpPr txBox="1"/>
            <p:nvPr/>
          </p:nvSpPr>
          <p:spPr>
            <a:xfrm>
              <a:off x="8337924" y="2140184"/>
              <a:ext cx="1107996" cy="349968"/>
            </a:xfrm>
            <a:prstGeom prst="rect">
              <a:avLst/>
            </a:prstGeom>
            <a:noFill/>
          </p:spPr>
          <p:txBody>
            <a:bodyPr wrap="none" rtlCol="0">
              <a:spAutoFit/>
            </a:bodyPr>
            <a:lstStyle/>
            <a:p>
              <a:r>
                <a:rPr lang="en-CA" dirty="0" smtClean="0"/>
                <a:t>AES-256</a:t>
              </a:r>
              <a:endParaRPr lang="en-CA" dirty="0"/>
            </a:p>
          </p:txBody>
        </p:sp>
        <p:cxnSp>
          <p:nvCxnSpPr>
            <p:cNvPr id="16" name="Straight Connector 15"/>
            <p:cNvCxnSpPr/>
            <p:nvPr/>
          </p:nvCxnSpPr>
          <p:spPr bwMode="auto">
            <a:xfrm>
              <a:off x="9445920" y="3179899"/>
              <a:ext cx="1298280" cy="0"/>
            </a:xfrm>
            <a:prstGeom prst="line">
              <a:avLst/>
            </a:prstGeom>
            <a:ln w="9525" cap="flat" cmpd="sng" algn="ctr">
              <a:solidFill>
                <a:schemeClr val="accent5"/>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bwMode="auto">
            <a:xfrm>
              <a:off x="9448800" y="2743200"/>
              <a:ext cx="1298280" cy="0"/>
            </a:xfrm>
            <a:prstGeom prst="line">
              <a:avLst/>
            </a:prstGeom>
            <a:ln w="9525" cap="flat" cmpd="sng" algn="ctr">
              <a:solidFill>
                <a:schemeClr val="accent5"/>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grpSp>
      <p:sp>
        <p:nvSpPr>
          <p:cNvPr id="22" name="TextBox 21"/>
          <p:cNvSpPr txBox="1"/>
          <p:nvPr/>
        </p:nvSpPr>
        <p:spPr>
          <a:xfrm>
            <a:off x="1143000" y="5562600"/>
            <a:ext cx="6295163" cy="326841"/>
          </a:xfrm>
          <a:prstGeom prst="rect">
            <a:avLst/>
          </a:prstGeom>
          <a:noFill/>
          <a:ln>
            <a:noFill/>
            <a:tail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Arial" pitchFamily="18"/>
                <a:ea typeface="Microsoft YaHei" pitchFamily="2"/>
                <a:cs typeface="Mangal" pitchFamily="2"/>
              </a:rPr>
              <a:t>R0 = function code     R1 = </a:t>
            </a:r>
            <a:r>
              <a:rPr lang="en-US" sz="1600" b="0" i="0" u="none" strike="noStrike" kern="1200" dirty="0" err="1">
                <a:ln>
                  <a:noFill/>
                </a:ln>
                <a:latin typeface="Arial" pitchFamily="18"/>
                <a:ea typeface="Microsoft YaHei" pitchFamily="2"/>
                <a:cs typeface="Mangal" pitchFamily="2"/>
              </a:rPr>
              <a:t>params</a:t>
            </a:r>
            <a:r>
              <a:rPr lang="en-US" sz="1600" b="0" i="0" u="none" strike="noStrike" kern="1200" dirty="0">
                <a:ln>
                  <a:noFill/>
                </a:ln>
                <a:latin typeface="Arial" pitchFamily="18"/>
                <a:ea typeface="Microsoft YaHei" pitchFamily="2"/>
                <a:cs typeface="Mangal" pitchFamily="2"/>
              </a:rPr>
              <a:t>    R2 = </a:t>
            </a:r>
            <a:r>
              <a:rPr lang="en-US" sz="1600" b="0" i="0" u="none" strike="noStrike" kern="1200" dirty="0" err="1">
                <a:ln>
                  <a:noFill/>
                </a:ln>
                <a:latin typeface="Arial" pitchFamily="18"/>
                <a:ea typeface="Microsoft YaHei" pitchFamily="2"/>
                <a:cs typeface="Mangal" pitchFamily="2"/>
              </a:rPr>
              <a:t>dst</a:t>
            </a:r>
            <a:r>
              <a:rPr lang="en-US" sz="1600" b="0" i="0" u="none" strike="noStrike" kern="1200" dirty="0">
                <a:ln>
                  <a:noFill/>
                </a:ln>
                <a:latin typeface="Arial" pitchFamily="18"/>
                <a:ea typeface="Microsoft YaHei" pitchFamily="2"/>
                <a:cs typeface="Mangal" pitchFamily="2"/>
              </a:rPr>
              <a:t>    R4:R5 = </a:t>
            </a:r>
            <a:r>
              <a:rPr lang="en-US" sz="1600" b="0" i="0" u="none" strike="noStrike" kern="1200" dirty="0" err="1">
                <a:ln>
                  <a:noFill/>
                </a:ln>
                <a:latin typeface="Arial" pitchFamily="18"/>
                <a:ea typeface="Microsoft YaHei" pitchFamily="2"/>
                <a:cs typeface="Mangal" pitchFamily="2"/>
              </a:rPr>
              <a:t>src:length</a:t>
            </a:r>
            <a:endParaRPr lang="en-US" sz="1600" b="0" i="0" u="none" strike="noStrike" kern="1200" dirty="0">
              <a:ln>
                <a:noFill/>
              </a:ln>
              <a:latin typeface="Arial" pitchFamily="18"/>
              <a:ea typeface="Microsoft YaHei" pitchFamily="2"/>
              <a:cs typeface="Mangal" pitchFamily="2"/>
            </a:endParaRPr>
          </a:p>
        </p:txBody>
      </p:sp>
    </p:spTree>
    <p:extLst>
      <p:ext uri="{BB962C8B-B14F-4D97-AF65-F5344CB8AC3E}">
        <p14:creationId xmlns:p14="http://schemas.microsoft.com/office/powerpoint/2010/main" val="276466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6217" y="0"/>
            <a:ext cx="10515600" cy="1325563"/>
          </a:xfrm>
        </p:spPr>
        <p:txBody>
          <a:bodyPr/>
          <a:lstStyle/>
          <a:p>
            <a:r>
              <a:rPr lang="en-CA" b="1" dirty="0">
                <a:solidFill>
                  <a:srgbClr val="E07C1E"/>
                </a:solidFill>
              </a:rPr>
              <a:t>z CBC-AES </a:t>
            </a:r>
            <a:r>
              <a:rPr lang="en-CA" b="1" dirty="0" smtClean="0">
                <a:solidFill>
                  <a:srgbClr val="E07C1E"/>
                </a:solidFill>
              </a:rPr>
              <a:t>Implementation</a:t>
            </a:r>
            <a:endParaRPr lang="en-CA" b="1" dirty="0">
              <a:solidFill>
                <a:srgbClr val="E07C1E"/>
              </a:solidFill>
            </a:endParaRPr>
          </a:p>
        </p:txBody>
      </p:sp>
      <p:sp>
        <p:nvSpPr>
          <p:cNvPr id="5" name="Content Placeholder 4"/>
          <p:cNvSpPr>
            <a:spLocks noGrp="1"/>
          </p:cNvSpPr>
          <p:nvPr>
            <p:ph sz="half" idx="1"/>
          </p:nvPr>
        </p:nvSpPr>
        <p:spPr>
          <a:xfrm>
            <a:off x="609600" y="1600200"/>
            <a:ext cx="6248400" cy="4205767"/>
          </a:xfr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package </a:t>
            </a:r>
            <a:r>
              <a:rPr lang="en-US" sz="1100" dirty="0" err="1">
                <a:solidFill>
                  <a:schemeClr val="dk1"/>
                </a:solidFill>
                <a:latin typeface="Consolas" panose="020B0609020204030204" pitchFamily="49" charset="0"/>
                <a:cs typeface="Consolas" panose="020B0609020204030204" pitchFamily="49" charset="0"/>
              </a:rPr>
              <a:t>aes</a:t>
            </a: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err="1">
                <a:solidFill>
                  <a:schemeClr val="dk1"/>
                </a:solidFill>
                <a:latin typeface="Consolas" panose="020B0609020204030204" pitchFamily="49" charset="0"/>
                <a:cs typeface="Consolas" panose="020B0609020204030204" pitchFamily="49" charset="0"/>
              </a:rPr>
              <a:t>func</a:t>
            </a:r>
            <a:r>
              <a:rPr lang="en-US" sz="1100" dirty="0">
                <a:solidFill>
                  <a:schemeClr val="dk1"/>
                </a:solidFill>
                <a:latin typeface="Consolas" panose="020B0609020204030204" pitchFamily="49" charset="0"/>
                <a:cs typeface="Consolas" panose="020B0609020204030204" pitchFamily="49" charset="0"/>
              </a:rPr>
              <a:t> (b *</a:t>
            </a:r>
            <a:r>
              <a:rPr lang="en-US" sz="1100" dirty="0" err="1">
                <a:solidFill>
                  <a:schemeClr val="dk1"/>
                </a:solidFill>
                <a:latin typeface="Consolas" panose="020B0609020204030204" pitchFamily="49" charset="0"/>
                <a:cs typeface="Consolas" panose="020B0609020204030204" pitchFamily="49" charset="0"/>
              </a:rPr>
              <a:t>aesCipherAsm</a:t>
            </a: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NewCBCEncrypter</a:t>
            </a:r>
            <a:r>
              <a:rPr lang="en-US" sz="1100" dirty="0">
                <a:solidFill>
                  <a:schemeClr val="dk1"/>
                </a:solidFill>
                <a:latin typeface="Consolas" panose="020B0609020204030204" pitchFamily="49" charset="0"/>
                <a:cs typeface="Consolas" panose="020B0609020204030204" pitchFamily="49" charset="0"/>
              </a:rPr>
              <a:t>(iv []byte) </a:t>
            </a:r>
            <a:r>
              <a:rPr lang="en-US" sz="1100" dirty="0" err="1">
                <a:solidFill>
                  <a:schemeClr val="dk1"/>
                </a:solidFill>
                <a:latin typeface="Consolas" panose="020B0609020204030204" pitchFamily="49" charset="0"/>
                <a:cs typeface="Consolas" panose="020B0609020204030204" pitchFamily="49" charset="0"/>
              </a:rPr>
              <a:t>cipher.BlockMode</a:t>
            </a:r>
            <a:r>
              <a:rPr lang="en-US" sz="1100" dirty="0">
                <a:solidFill>
                  <a:schemeClr val="dk1"/>
                </a:solidFill>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var</a:t>
            </a:r>
            <a:r>
              <a:rPr lang="en-US" sz="1100" dirty="0">
                <a:solidFill>
                  <a:schemeClr val="dk1"/>
                </a:solidFill>
                <a:latin typeface="Consolas" panose="020B0609020204030204" pitchFamily="49" charset="0"/>
                <a:cs typeface="Consolas" panose="020B0609020204030204" pitchFamily="49" charset="0"/>
              </a:rPr>
              <a:t> c </a:t>
            </a:r>
            <a:r>
              <a:rPr lang="en-US" sz="1100" dirty="0" err="1">
                <a:solidFill>
                  <a:schemeClr val="dk1"/>
                </a:solidFill>
                <a:latin typeface="Consolas" panose="020B0609020204030204" pitchFamily="49" charset="0"/>
                <a:cs typeface="Consolas" panose="020B0609020204030204" pitchFamily="49" charset="0"/>
              </a:rPr>
              <a:t>cbc</a:t>
            </a: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c.b</a:t>
            </a:r>
            <a:r>
              <a:rPr lang="en-US" sz="1100" dirty="0">
                <a:solidFill>
                  <a:schemeClr val="dk1"/>
                </a:solidFill>
                <a:latin typeface="Consolas" panose="020B0609020204030204" pitchFamily="49" charset="0"/>
                <a:cs typeface="Consolas" panose="020B0609020204030204" pitchFamily="49" charset="0"/>
              </a:rPr>
              <a:t> = b</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c.c</a:t>
            </a:r>
            <a:r>
              <a:rPr lang="en-US" sz="1100" dirty="0">
                <a:solidFill>
                  <a:schemeClr val="dk1"/>
                </a:solidFill>
                <a:latin typeface="Consolas" panose="020B0609020204030204" pitchFamily="49" charset="0"/>
                <a:cs typeface="Consolas" panose="020B0609020204030204" pitchFamily="49" charset="0"/>
              </a:rPr>
              <a:t> = </a:t>
            </a:r>
            <a:r>
              <a:rPr lang="en-US" sz="1100" dirty="0" err="1">
                <a:solidFill>
                  <a:schemeClr val="dk1"/>
                </a:solidFill>
                <a:latin typeface="Consolas" panose="020B0609020204030204" pitchFamily="49" charset="0"/>
                <a:cs typeface="Consolas" panose="020B0609020204030204" pitchFamily="49" charset="0"/>
              </a:rPr>
              <a:t>b.function</a:t>
            </a: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copy(</a:t>
            </a:r>
            <a:r>
              <a:rPr lang="en-US" sz="1100" dirty="0" err="1">
                <a:solidFill>
                  <a:schemeClr val="dk1"/>
                </a:solidFill>
                <a:latin typeface="Consolas" panose="020B0609020204030204" pitchFamily="49" charset="0"/>
                <a:cs typeface="Consolas" panose="020B0609020204030204" pitchFamily="49" charset="0"/>
              </a:rPr>
              <a:t>c.iv</a:t>
            </a:r>
            <a:r>
              <a:rPr lang="en-US" sz="1100" dirty="0">
                <a:solidFill>
                  <a:schemeClr val="dk1"/>
                </a:solidFill>
                <a:latin typeface="Consolas" panose="020B0609020204030204" pitchFamily="49" charset="0"/>
                <a:cs typeface="Consolas" panose="020B0609020204030204" pitchFamily="49" charset="0"/>
              </a:rPr>
              <a:t>[:], iv)</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return &amp;c</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a:t>
            </a:r>
          </a:p>
          <a:p>
            <a:pPr marL="0" indent="0" eaLnBrk="0" hangingPunct="0">
              <a:spcBef>
                <a:spcPct val="0"/>
              </a:spcBef>
              <a:buNone/>
            </a:pP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cbc</a:t>
            </a:r>
            <a:r>
              <a:rPr lang="en-US" sz="1100" dirty="0">
                <a:solidFill>
                  <a:schemeClr val="dk1"/>
                </a:solidFill>
                <a:latin typeface="Consolas" panose="020B0609020204030204" pitchFamily="49" charset="0"/>
                <a:cs typeface="Consolas" panose="020B0609020204030204" pitchFamily="49" charset="0"/>
              </a:rPr>
              <a:t> implements the </a:t>
            </a:r>
            <a:r>
              <a:rPr lang="en-US" sz="1100" dirty="0" err="1">
                <a:solidFill>
                  <a:schemeClr val="dk1"/>
                </a:solidFill>
                <a:latin typeface="Consolas" panose="020B0609020204030204" pitchFamily="49" charset="0"/>
                <a:cs typeface="Consolas" panose="020B0609020204030204" pitchFamily="49" charset="0"/>
              </a:rPr>
              <a:t>BlockMode</a:t>
            </a:r>
            <a:r>
              <a:rPr lang="en-US" sz="1100" dirty="0">
                <a:solidFill>
                  <a:schemeClr val="dk1"/>
                </a:solidFill>
                <a:latin typeface="Consolas" panose="020B0609020204030204" pitchFamily="49" charset="0"/>
                <a:cs typeface="Consolas" panose="020B0609020204030204" pitchFamily="49" charset="0"/>
              </a:rPr>
              <a:t> interface.</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type </a:t>
            </a:r>
            <a:r>
              <a:rPr lang="en-US" sz="1100" dirty="0" err="1">
                <a:solidFill>
                  <a:schemeClr val="dk1"/>
                </a:solidFill>
                <a:latin typeface="Consolas" panose="020B0609020204030204" pitchFamily="49" charset="0"/>
                <a:cs typeface="Consolas" panose="020B0609020204030204" pitchFamily="49" charset="0"/>
              </a:rPr>
              <a:t>cbc</a:t>
            </a: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struct</a:t>
            </a:r>
            <a:r>
              <a:rPr lang="en-US" sz="1100" dirty="0">
                <a:solidFill>
                  <a:schemeClr val="dk1"/>
                </a:solidFill>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b  *</a:t>
            </a:r>
            <a:r>
              <a:rPr lang="en-US" sz="1100" dirty="0" err="1">
                <a:solidFill>
                  <a:schemeClr val="dk1"/>
                </a:solidFill>
                <a:latin typeface="Consolas" panose="020B0609020204030204" pitchFamily="49" charset="0"/>
                <a:cs typeface="Consolas" panose="020B0609020204030204" pitchFamily="49" charset="0"/>
              </a:rPr>
              <a:t>aesCipherAsm</a:t>
            </a: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c  code</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iv [</a:t>
            </a:r>
            <a:r>
              <a:rPr lang="en-US" sz="1100" dirty="0" err="1">
                <a:solidFill>
                  <a:schemeClr val="dk1"/>
                </a:solidFill>
                <a:latin typeface="Consolas" panose="020B0609020204030204" pitchFamily="49" charset="0"/>
                <a:cs typeface="Consolas" panose="020B0609020204030204" pitchFamily="49" charset="0"/>
              </a:rPr>
              <a:t>BlockSize</a:t>
            </a:r>
            <a:r>
              <a:rPr lang="en-US" sz="1100" dirty="0">
                <a:solidFill>
                  <a:schemeClr val="dk1"/>
                </a:solidFill>
                <a:latin typeface="Consolas" panose="020B0609020204030204" pitchFamily="49" charset="0"/>
                <a:cs typeface="Consolas" panose="020B0609020204030204" pitchFamily="49" charset="0"/>
              </a:rPr>
              <a:t>]byte</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a:t>
            </a:r>
          </a:p>
          <a:p>
            <a:pPr marL="0" indent="0" eaLnBrk="0" hangingPunct="0">
              <a:spcBef>
                <a:spcPct val="0"/>
              </a:spcBef>
              <a:buNone/>
            </a:pPr>
            <a:endParaRPr lang="en-US" sz="1100" dirty="0">
              <a:solidFill>
                <a:schemeClr val="dk1"/>
              </a:solidFill>
              <a:latin typeface="Consolas" panose="020B0609020204030204" pitchFamily="49" charset="0"/>
              <a:cs typeface="Consolas" panose="020B0609020204030204" pitchFamily="49" charset="0"/>
            </a:endParaRPr>
          </a:p>
          <a:p>
            <a:pPr marL="0" indent="0" eaLnBrk="0" hangingPunct="0">
              <a:spcBef>
                <a:spcPct val="0"/>
              </a:spcBef>
              <a:buNone/>
            </a:pPr>
            <a:r>
              <a:rPr lang="en-US" sz="1100" dirty="0" err="1">
                <a:solidFill>
                  <a:schemeClr val="dk1"/>
                </a:solidFill>
                <a:latin typeface="Consolas" panose="020B0609020204030204" pitchFamily="49" charset="0"/>
                <a:cs typeface="Consolas" panose="020B0609020204030204" pitchFamily="49" charset="0"/>
              </a:rPr>
              <a:t>func</a:t>
            </a:r>
            <a:r>
              <a:rPr lang="en-US" sz="1100" dirty="0">
                <a:solidFill>
                  <a:schemeClr val="dk1"/>
                </a:solidFill>
                <a:latin typeface="Consolas" panose="020B0609020204030204" pitchFamily="49" charset="0"/>
                <a:cs typeface="Consolas" panose="020B0609020204030204" pitchFamily="49" charset="0"/>
              </a:rPr>
              <a:t> (x *</a:t>
            </a:r>
            <a:r>
              <a:rPr lang="en-US" sz="1100" dirty="0" err="1">
                <a:solidFill>
                  <a:schemeClr val="dk1"/>
                </a:solidFill>
                <a:latin typeface="Consolas" panose="020B0609020204030204" pitchFamily="49" charset="0"/>
                <a:cs typeface="Consolas" panose="020B0609020204030204" pitchFamily="49" charset="0"/>
              </a:rPr>
              <a:t>cbc</a:t>
            </a: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CryptBlocks</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dst</a:t>
            </a: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src</a:t>
            </a:r>
            <a:r>
              <a:rPr lang="en-US" sz="1100" dirty="0">
                <a:solidFill>
                  <a:schemeClr val="dk1"/>
                </a:solidFill>
                <a:latin typeface="Consolas" panose="020B0609020204030204" pitchFamily="49" charset="0"/>
                <a:cs typeface="Consolas" panose="020B0609020204030204" pitchFamily="49" charset="0"/>
              </a:rPr>
              <a:t> []byte)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if </a:t>
            </a:r>
            <a:r>
              <a:rPr lang="en-US" sz="1100" dirty="0" err="1">
                <a:solidFill>
                  <a:schemeClr val="dk1"/>
                </a:solidFill>
                <a:latin typeface="Consolas" panose="020B0609020204030204" pitchFamily="49" charset="0"/>
                <a:cs typeface="Consolas" panose="020B0609020204030204" pitchFamily="49" charset="0"/>
              </a:rPr>
              <a:t>len</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src</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BlockSize</a:t>
            </a:r>
            <a:r>
              <a:rPr lang="en-US" sz="1100" dirty="0">
                <a:solidFill>
                  <a:schemeClr val="dk1"/>
                </a:solidFill>
                <a:latin typeface="Consolas" panose="020B0609020204030204" pitchFamily="49" charset="0"/>
                <a:cs typeface="Consolas" panose="020B0609020204030204" pitchFamily="49" charset="0"/>
              </a:rPr>
              <a:t> != 0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panic("crypto/cipher: input not full blocks")</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if </a:t>
            </a:r>
            <a:r>
              <a:rPr lang="en-US" sz="1100" dirty="0" err="1">
                <a:solidFill>
                  <a:schemeClr val="dk1"/>
                </a:solidFill>
                <a:latin typeface="Consolas" panose="020B0609020204030204" pitchFamily="49" charset="0"/>
                <a:cs typeface="Consolas" panose="020B0609020204030204" pitchFamily="49" charset="0"/>
              </a:rPr>
              <a:t>len</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dst</a:t>
            </a:r>
            <a:r>
              <a:rPr lang="en-US" sz="1100" dirty="0">
                <a:solidFill>
                  <a:schemeClr val="dk1"/>
                </a:solidFill>
                <a:latin typeface="Consolas" panose="020B0609020204030204" pitchFamily="49" charset="0"/>
                <a:cs typeface="Consolas" panose="020B0609020204030204" pitchFamily="49" charset="0"/>
              </a:rPr>
              <a:t>) &lt; </a:t>
            </a:r>
            <a:r>
              <a:rPr lang="en-US" sz="1100" dirty="0" err="1">
                <a:solidFill>
                  <a:schemeClr val="dk1"/>
                </a:solidFill>
                <a:latin typeface="Consolas" panose="020B0609020204030204" pitchFamily="49" charset="0"/>
                <a:cs typeface="Consolas" panose="020B0609020204030204" pitchFamily="49" charset="0"/>
              </a:rPr>
              <a:t>len</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src</a:t>
            </a:r>
            <a:r>
              <a:rPr lang="en-US" sz="1100" dirty="0">
                <a:solidFill>
                  <a:schemeClr val="dk1"/>
                </a:solidFill>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panic("crypto/cipher: output smaller than input")</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    </a:t>
            </a:r>
            <a:r>
              <a:rPr lang="en-US" sz="1100" dirty="0" err="1">
                <a:solidFill>
                  <a:schemeClr val="dk1"/>
                </a:solidFill>
                <a:latin typeface="Consolas" panose="020B0609020204030204" pitchFamily="49" charset="0"/>
                <a:cs typeface="Consolas" panose="020B0609020204030204" pitchFamily="49" charset="0"/>
              </a:rPr>
              <a:t>cryptBlocksChain</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x.c</a:t>
            </a:r>
            <a:r>
              <a:rPr lang="en-US" sz="1100" dirty="0">
                <a:solidFill>
                  <a:schemeClr val="dk1"/>
                </a:solidFill>
                <a:latin typeface="Consolas" panose="020B0609020204030204" pitchFamily="49" charset="0"/>
                <a:cs typeface="Consolas" panose="020B0609020204030204" pitchFamily="49" charset="0"/>
              </a:rPr>
              <a:t>, &amp;</a:t>
            </a:r>
            <a:r>
              <a:rPr lang="en-US" sz="1100" dirty="0" err="1">
                <a:solidFill>
                  <a:schemeClr val="dk1"/>
                </a:solidFill>
                <a:latin typeface="Consolas" panose="020B0609020204030204" pitchFamily="49" charset="0"/>
                <a:cs typeface="Consolas" panose="020B0609020204030204" pitchFamily="49" charset="0"/>
              </a:rPr>
              <a:t>x.iv</a:t>
            </a:r>
            <a:r>
              <a:rPr lang="en-US" sz="1100" dirty="0">
                <a:solidFill>
                  <a:schemeClr val="dk1"/>
                </a:solidFill>
                <a:latin typeface="Consolas" panose="020B0609020204030204" pitchFamily="49" charset="0"/>
                <a:cs typeface="Consolas" panose="020B0609020204030204" pitchFamily="49" charset="0"/>
              </a:rPr>
              <a:t>[0], &amp;</a:t>
            </a:r>
            <a:r>
              <a:rPr lang="en-US" sz="1100" dirty="0" err="1">
                <a:solidFill>
                  <a:schemeClr val="dk1"/>
                </a:solidFill>
                <a:latin typeface="Consolas" panose="020B0609020204030204" pitchFamily="49" charset="0"/>
                <a:cs typeface="Consolas" panose="020B0609020204030204" pitchFamily="49" charset="0"/>
              </a:rPr>
              <a:t>x.b.key</a:t>
            </a:r>
            <a:r>
              <a:rPr lang="en-US" sz="1100" dirty="0">
                <a:solidFill>
                  <a:schemeClr val="dk1"/>
                </a:solidFill>
                <a:latin typeface="Consolas" panose="020B0609020204030204" pitchFamily="49" charset="0"/>
                <a:cs typeface="Consolas" panose="020B0609020204030204" pitchFamily="49" charset="0"/>
              </a:rPr>
              <a:t>[0], &amp;</a:t>
            </a:r>
            <a:r>
              <a:rPr lang="en-US" sz="1100" dirty="0" err="1">
                <a:solidFill>
                  <a:schemeClr val="dk1"/>
                </a:solidFill>
                <a:latin typeface="Consolas" panose="020B0609020204030204" pitchFamily="49" charset="0"/>
                <a:cs typeface="Consolas" panose="020B0609020204030204" pitchFamily="49" charset="0"/>
              </a:rPr>
              <a:t>dst</a:t>
            </a:r>
            <a:r>
              <a:rPr lang="en-US" sz="1100" dirty="0">
                <a:solidFill>
                  <a:schemeClr val="dk1"/>
                </a:solidFill>
                <a:latin typeface="Consolas" panose="020B0609020204030204" pitchFamily="49" charset="0"/>
                <a:cs typeface="Consolas" panose="020B0609020204030204" pitchFamily="49" charset="0"/>
              </a:rPr>
              <a:t>[0], &amp;</a:t>
            </a:r>
            <a:r>
              <a:rPr lang="en-US" sz="1100" dirty="0" err="1">
                <a:solidFill>
                  <a:schemeClr val="dk1"/>
                </a:solidFill>
                <a:latin typeface="Consolas" panose="020B0609020204030204" pitchFamily="49" charset="0"/>
                <a:cs typeface="Consolas" panose="020B0609020204030204" pitchFamily="49" charset="0"/>
              </a:rPr>
              <a:t>src</a:t>
            </a:r>
            <a:r>
              <a:rPr lang="en-US" sz="1100" dirty="0">
                <a:solidFill>
                  <a:schemeClr val="dk1"/>
                </a:solidFill>
                <a:latin typeface="Consolas" panose="020B0609020204030204" pitchFamily="49" charset="0"/>
                <a:cs typeface="Consolas" panose="020B0609020204030204" pitchFamily="49" charset="0"/>
              </a:rPr>
              <a:t>[0], </a:t>
            </a:r>
            <a:r>
              <a:rPr lang="en-US" sz="1100" dirty="0" err="1">
                <a:solidFill>
                  <a:schemeClr val="dk1"/>
                </a:solidFill>
                <a:latin typeface="Consolas" panose="020B0609020204030204" pitchFamily="49" charset="0"/>
                <a:cs typeface="Consolas" panose="020B0609020204030204" pitchFamily="49" charset="0"/>
              </a:rPr>
              <a:t>len</a:t>
            </a:r>
            <a:r>
              <a:rPr lang="en-US" sz="1100" dirty="0">
                <a:solidFill>
                  <a:schemeClr val="dk1"/>
                </a:solidFill>
                <a:latin typeface="Consolas" panose="020B0609020204030204" pitchFamily="49" charset="0"/>
                <a:cs typeface="Consolas" panose="020B0609020204030204" pitchFamily="49" charset="0"/>
              </a:rPr>
              <a:t>(</a:t>
            </a:r>
            <a:r>
              <a:rPr lang="en-US" sz="1100" dirty="0" err="1">
                <a:solidFill>
                  <a:schemeClr val="dk1"/>
                </a:solidFill>
                <a:latin typeface="Consolas" panose="020B0609020204030204" pitchFamily="49" charset="0"/>
                <a:cs typeface="Consolas" panose="020B0609020204030204" pitchFamily="49" charset="0"/>
              </a:rPr>
              <a:t>src</a:t>
            </a:r>
            <a:r>
              <a:rPr lang="en-US" sz="1100" dirty="0">
                <a:solidFill>
                  <a:schemeClr val="dk1"/>
                </a:solidFill>
                <a:latin typeface="Consolas" panose="020B0609020204030204" pitchFamily="49" charset="0"/>
                <a:cs typeface="Consolas" panose="020B0609020204030204" pitchFamily="49" charset="0"/>
              </a:rPr>
              <a:t>))</a:t>
            </a:r>
          </a:p>
          <a:p>
            <a:pPr marL="0" indent="0" eaLnBrk="0" hangingPunct="0">
              <a:spcBef>
                <a:spcPct val="0"/>
              </a:spcBef>
              <a:buNone/>
            </a:pPr>
            <a:r>
              <a:rPr lang="en-US" sz="1100" dirty="0">
                <a:solidFill>
                  <a:schemeClr val="dk1"/>
                </a:solidFill>
                <a:latin typeface="Consolas" panose="020B0609020204030204" pitchFamily="49" charset="0"/>
                <a:cs typeface="Consolas" panose="020B0609020204030204" pitchFamily="49" charset="0"/>
              </a:rPr>
              <a:t>}</a:t>
            </a:r>
          </a:p>
          <a:p>
            <a:pPr marL="0" indent="0" eaLnBrk="0" hangingPunct="0">
              <a:spcBef>
                <a:spcPct val="0"/>
              </a:spcBef>
              <a:buNone/>
            </a:pPr>
            <a:endParaRPr lang="en-CA" sz="1100" dirty="0">
              <a:solidFill>
                <a:schemeClr val="dk1"/>
              </a:solidFill>
              <a:latin typeface="Consolas" panose="020B0609020204030204" pitchFamily="49" charset="0"/>
              <a:cs typeface="Consolas" panose="020B0609020204030204" pitchFamily="49" charset="0"/>
            </a:endParaRPr>
          </a:p>
        </p:txBody>
      </p:sp>
      <p:sp>
        <p:nvSpPr>
          <p:cNvPr id="6" name="Content Placeholder 5"/>
          <p:cNvSpPr>
            <a:spLocks noGrp="1"/>
          </p:cNvSpPr>
          <p:nvPr>
            <p:ph sz="half" idx="2"/>
          </p:nvPr>
        </p:nvSpPr>
        <p:spPr>
          <a:xfrm>
            <a:off x="7239000" y="1589314"/>
            <a:ext cx="4419600" cy="2529923"/>
          </a:xfr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0" indent="0" eaLnBrk="0" hangingPunct="0">
              <a:spcBef>
                <a:spcPct val="0"/>
              </a:spcBef>
              <a:buNone/>
            </a:pPr>
            <a:r>
              <a:rPr lang="en-US" sz="1100" dirty="0">
                <a:latin typeface="Consolas" panose="020B0609020204030204" pitchFamily="49" charset="0"/>
                <a:cs typeface="Consolas" panose="020B0609020204030204" pitchFamily="49" charset="0"/>
              </a:rPr>
              <a:t>package cipher</a:t>
            </a:r>
          </a:p>
          <a:p>
            <a:pPr marL="0" indent="0" eaLnBrk="0" hangingPunct="0">
              <a:spcBef>
                <a:spcPct val="0"/>
              </a:spcBef>
              <a:buNone/>
            </a:pP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latin typeface="Consolas" panose="020B0609020204030204" pitchFamily="49" charset="0"/>
                <a:cs typeface="Consolas" panose="020B0609020204030204" pitchFamily="49" charset="0"/>
              </a:rPr>
              <a:t>type </a:t>
            </a:r>
            <a:r>
              <a:rPr lang="en-US" sz="1100" dirty="0" err="1">
                <a:latin typeface="Consolas" panose="020B0609020204030204" pitchFamily="49" charset="0"/>
                <a:cs typeface="Consolas" panose="020B0609020204030204" pitchFamily="49" charset="0"/>
              </a:rPr>
              <a:t>cbcEncAble</a:t>
            </a:r>
            <a:r>
              <a:rPr lang="en-US" sz="1100" dirty="0">
                <a:latin typeface="Consolas" panose="020B0609020204030204" pitchFamily="49" charset="0"/>
                <a:cs typeface="Consolas" panose="020B0609020204030204" pitchFamily="49" charset="0"/>
              </a:rPr>
              <a:t> interface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NewCBCEncrypter</a:t>
            </a:r>
            <a:r>
              <a:rPr lang="en-US" sz="1100" dirty="0">
                <a:latin typeface="Consolas" panose="020B0609020204030204" pitchFamily="49" charset="0"/>
                <a:cs typeface="Consolas" panose="020B0609020204030204" pitchFamily="49" charset="0"/>
              </a:rPr>
              <a:t>(iv []byte) </a:t>
            </a:r>
            <a:r>
              <a:rPr lang="en-US" sz="1100" dirty="0" err="1">
                <a:latin typeface="Consolas" panose="020B0609020204030204" pitchFamily="49" charset="0"/>
                <a:cs typeface="Consolas" panose="020B0609020204030204" pitchFamily="49" charset="0"/>
              </a:rPr>
              <a:t>BlockMode</a:t>
            </a: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endParaRPr lang="en-US" sz="1100" dirty="0">
              <a:latin typeface="Consolas" panose="020B0609020204030204" pitchFamily="49" charset="0"/>
              <a:cs typeface="Consolas" panose="020B0609020204030204" pitchFamily="49" charset="0"/>
            </a:endParaRPr>
          </a:p>
          <a:p>
            <a:pPr marL="0" indent="0" eaLnBrk="0" hangingPunct="0">
              <a:spcBef>
                <a:spcPct val="0"/>
              </a:spcBef>
              <a:buNone/>
            </a:pPr>
            <a:r>
              <a:rPr lang="en-US" sz="1100" dirty="0" err="1">
                <a:latin typeface="Consolas" panose="020B0609020204030204" pitchFamily="49" charset="0"/>
                <a:cs typeface="Consolas" panose="020B0609020204030204" pitchFamily="49" charset="0"/>
              </a:rPr>
              <a:t>func</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NewCBCEncrypter</a:t>
            </a:r>
            <a:r>
              <a:rPr lang="en-US" sz="1100" dirty="0">
                <a:latin typeface="Consolas" panose="020B0609020204030204" pitchFamily="49" charset="0"/>
                <a:cs typeface="Consolas" panose="020B0609020204030204" pitchFamily="49" charset="0"/>
              </a:rPr>
              <a:t>(b Block, iv []byte) </a:t>
            </a:r>
            <a:r>
              <a:rPr lang="en-US" sz="1100" dirty="0" err="1">
                <a:latin typeface="Consolas" panose="020B0609020204030204" pitchFamily="49" charset="0"/>
                <a:cs typeface="Consolas" panose="020B0609020204030204" pitchFamily="49" charset="0"/>
              </a:rPr>
              <a:t>BlockMode</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if </a:t>
            </a:r>
            <a:r>
              <a:rPr lang="en-US" sz="1100" dirty="0" err="1">
                <a:latin typeface="Consolas" panose="020B0609020204030204" pitchFamily="49" charset="0"/>
                <a:cs typeface="Consolas" panose="020B0609020204030204" pitchFamily="49" charset="0"/>
              </a:rPr>
              <a:t>len</a:t>
            </a:r>
            <a:r>
              <a:rPr lang="en-US" sz="1100" dirty="0">
                <a:latin typeface="Consolas" panose="020B0609020204030204" pitchFamily="49" charset="0"/>
                <a:cs typeface="Consolas" panose="020B0609020204030204" pitchFamily="49" charset="0"/>
              </a:rPr>
              <a:t>(iv) != </a:t>
            </a:r>
            <a:r>
              <a:rPr lang="en-US" sz="1100" dirty="0" err="1">
                <a:latin typeface="Consolas" panose="020B0609020204030204" pitchFamily="49" charset="0"/>
                <a:cs typeface="Consolas" panose="020B0609020204030204" pitchFamily="49" charset="0"/>
              </a:rPr>
              <a:t>b.BlockSize</a:t>
            </a: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panic("</a:t>
            </a:r>
            <a:r>
              <a:rPr lang="en-US" sz="1100" dirty="0" err="1">
                <a:latin typeface="Consolas" panose="020B0609020204030204" pitchFamily="49" charset="0"/>
                <a:cs typeface="Consolas" panose="020B0609020204030204" pitchFamily="49" charset="0"/>
              </a:rPr>
              <a:t>cipher.NewCBCEncrypter</a:t>
            </a:r>
            <a:r>
              <a:rPr lang="en-US" sz="1100" dirty="0">
                <a:latin typeface="Consolas" panose="020B0609020204030204" pitchFamily="49" charset="0"/>
                <a:cs typeface="Consolas" panose="020B0609020204030204" pitchFamily="49" charset="0"/>
              </a:rPr>
              <a:t>: IV length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if </a:t>
            </a:r>
            <a:r>
              <a:rPr lang="en-US" sz="1100" dirty="0" err="1">
                <a:latin typeface="Consolas" panose="020B0609020204030204" pitchFamily="49" charset="0"/>
                <a:cs typeface="Consolas" panose="020B0609020204030204" pitchFamily="49" charset="0"/>
              </a:rPr>
              <a:t>cbc</a:t>
            </a:r>
            <a:r>
              <a:rPr lang="en-US" sz="1100" dirty="0">
                <a:latin typeface="Consolas" panose="020B0609020204030204" pitchFamily="49" charset="0"/>
                <a:cs typeface="Consolas" panose="020B0609020204030204" pitchFamily="49" charset="0"/>
              </a:rPr>
              <a:t>, ok := b.(</a:t>
            </a:r>
            <a:r>
              <a:rPr lang="en-US" sz="1100" dirty="0" err="1">
                <a:latin typeface="Consolas" panose="020B0609020204030204" pitchFamily="49" charset="0"/>
                <a:cs typeface="Consolas" panose="020B0609020204030204" pitchFamily="49" charset="0"/>
              </a:rPr>
              <a:t>cbcEncAble</a:t>
            </a:r>
            <a:r>
              <a:rPr lang="en-US" sz="1100" dirty="0">
                <a:latin typeface="Consolas" panose="020B0609020204030204" pitchFamily="49" charset="0"/>
                <a:cs typeface="Consolas" panose="020B0609020204030204" pitchFamily="49" charset="0"/>
              </a:rPr>
              <a:t>); ok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return </a:t>
            </a:r>
            <a:r>
              <a:rPr lang="en-US" sz="1100" dirty="0" err="1">
                <a:latin typeface="Consolas" panose="020B0609020204030204" pitchFamily="49" charset="0"/>
                <a:cs typeface="Consolas" panose="020B0609020204030204" pitchFamily="49" charset="0"/>
              </a:rPr>
              <a:t>cbc.NewCBCEncrypter</a:t>
            </a:r>
            <a:r>
              <a:rPr lang="en-US" sz="1100" dirty="0">
                <a:latin typeface="Consolas" panose="020B0609020204030204" pitchFamily="49" charset="0"/>
                <a:cs typeface="Consolas" panose="020B0609020204030204" pitchFamily="49" charset="0"/>
              </a:rPr>
              <a:t>(iv)</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a:t>
            </a:r>
          </a:p>
          <a:p>
            <a:pPr marL="0" indent="0" eaLnBrk="0" hangingPunct="0">
              <a:spcBef>
                <a:spcPct val="0"/>
              </a:spcBef>
              <a:buNone/>
            </a:pPr>
            <a:r>
              <a:rPr lang="en-US" sz="1100" dirty="0">
                <a:latin typeface="Consolas" panose="020B0609020204030204" pitchFamily="49" charset="0"/>
                <a:cs typeface="Consolas" panose="020B0609020204030204" pitchFamily="49" charset="0"/>
              </a:rPr>
              <a:t>    return (*</a:t>
            </a:r>
            <a:r>
              <a:rPr lang="en-US" sz="1100" dirty="0" err="1">
                <a:latin typeface="Consolas" panose="020B0609020204030204" pitchFamily="49" charset="0"/>
                <a:cs typeface="Consolas" panose="020B0609020204030204" pitchFamily="49" charset="0"/>
              </a:rPr>
              <a:t>cbcEncrypter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newCBC</a:t>
            </a:r>
            <a:r>
              <a:rPr lang="en-US" sz="1100" dirty="0">
                <a:latin typeface="Consolas" panose="020B0609020204030204" pitchFamily="49" charset="0"/>
                <a:cs typeface="Consolas" panose="020B0609020204030204" pitchFamily="49" charset="0"/>
              </a:rPr>
              <a:t>(b, iv))</a:t>
            </a:r>
          </a:p>
          <a:p>
            <a:pPr marL="0" indent="0" eaLnBrk="0" hangingPunct="0">
              <a:spcBef>
                <a:spcPct val="0"/>
              </a:spcBef>
              <a:buNone/>
            </a:pPr>
            <a:r>
              <a:rPr lang="en-US" sz="1100" dirty="0">
                <a:latin typeface="Consolas" panose="020B0609020204030204" pitchFamily="49" charset="0"/>
                <a:cs typeface="Consolas" panose="020B0609020204030204" pitchFamily="49" charset="0"/>
              </a:rPr>
              <a:t>}</a:t>
            </a:r>
          </a:p>
          <a:p>
            <a:pPr marL="0" indent="0" eaLnBrk="0" hangingPunct="0">
              <a:spcBef>
                <a:spcPct val="0"/>
              </a:spcBef>
              <a:buNone/>
            </a:pPr>
            <a:endParaRPr lang="en-CA"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1623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762" y="26699"/>
            <a:ext cx="8818033" cy="1141412"/>
          </a:xfrm>
        </p:spPr>
        <p:txBody>
          <a:bodyPr/>
          <a:lstStyle/>
          <a:p>
            <a:r>
              <a:rPr lang="en-CA" b="1" dirty="0" smtClean="0">
                <a:solidFill>
                  <a:srgbClr val="E07C1E"/>
                </a:solidFill>
              </a:rPr>
              <a:t>Mode Interface Testing</a:t>
            </a:r>
            <a:endParaRPr lang="en-CA" b="1" dirty="0">
              <a:solidFill>
                <a:srgbClr val="E07C1E"/>
              </a:solidFill>
            </a:endParaRPr>
          </a:p>
        </p:txBody>
      </p:sp>
      <p:sp>
        <p:nvSpPr>
          <p:cNvPr id="3" name="Content Placeholder 2"/>
          <p:cNvSpPr>
            <a:spLocks noGrp="1"/>
          </p:cNvSpPr>
          <p:nvPr>
            <p:ph sz="half" idx="1"/>
          </p:nvPr>
        </p:nvSpPr>
        <p:spPr>
          <a:xfrm>
            <a:off x="440128" y="1219200"/>
            <a:ext cx="5242447" cy="4524375"/>
          </a:xfrm>
        </p:spPr>
        <p:txBody>
          <a:bodyPr/>
          <a:lstStyle/>
          <a:p>
            <a:r>
              <a:rPr lang="en-CA" sz="2000" dirty="0" smtClean="0"/>
              <a:t>Assumption: </a:t>
            </a:r>
          </a:p>
          <a:p>
            <a:pPr lvl="1"/>
            <a:r>
              <a:rPr lang="en-CA" sz="1600" dirty="0" smtClean="0"/>
              <a:t>Implementation in the </a:t>
            </a:r>
            <a:r>
              <a:rPr lang="en-CA" sz="1600" dirty="0" smtClean="0">
                <a:latin typeface="Consolas" panose="020B0609020204030204" pitchFamily="49" charset="0"/>
                <a:cs typeface="Consolas" panose="020B0609020204030204" pitchFamily="49" charset="0"/>
              </a:rPr>
              <a:t>crypto/</a:t>
            </a:r>
            <a:r>
              <a:rPr lang="en-CA" sz="1600" dirty="0" err="1" smtClean="0">
                <a:latin typeface="Consolas" panose="020B0609020204030204" pitchFamily="49" charset="0"/>
                <a:cs typeface="Consolas" panose="020B0609020204030204" pitchFamily="49" charset="0"/>
              </a:rPr>
              <a:t>aes</a:t>
            </a:r>
            <a:r>
              <a:rPr lang="en-CA" sz="1600" dirty="0" smtClean="0"/>
              <a:t> package fulfills a private interface in the </a:t>
            </a:r>
            <a:r>
              <a:rPr lang="en-CA" sz="1600" dirty="0" smtClean="0">
                <a:latin typeface="Consolas" panose="020B0609020204030204" pitchFamily="49" charset="0"/>
                <a:cs typeface="Consolas" panose="020B0609020204030204" pitchFamily="49" charset="0"/>
              </a:rPr>
              <a:t>crypto/cipher</a:t>
            </a:r>
            <a:r>
              <a:rPr lang="en-CA" sz="1600" dirty="0" smtClean="0"/>
              <a:t> package</a:t>
            </a:r>
          </a:p>
          <a:p>
            <a:r>
              <a:rPr lang="en-CA" sz="2000" dirty="0" smtClean="0"/>
              <a:t>Problem:</a:t>
            </a:r>
          </a:p>
          <a:p>
            <a:pPr lvl="1"/>
            <a:r>
              <a:rPr lang="en-CA" sz="1600" dirty="0" smtClean="0"/>
              <a:t>What if something changes in </a:t>
            </a:r>
            <a:r>
              <a:rPr lang="en-CA" sz="1600" dirty="0" smtClean="0">
                <a:latin typeface="Consolas" panose="020B0609020204030204" pitchFamily="49" charset="0"/>
                <a:cs typeface="Consolas" panose="020B0609020204030204" pitchFamily="49" charset="0"/>
              </a:rPr>
              <a:t>crypto/cipher</a:t>
            </a:r>
            <a:r>
              <a:rPr lang="en-CA" sz="1600" dirty="0" smtClean="0"/>
              <a:t>?</a:t>
            </a:r>
          </a:p>
          <a:p>
            <a:r>
              <a:rPr lang="en-CA" sz="2000" dirty="0" smtClean="0"/>
              <a:t>Solution:</a:t>
            </a:r>
          </a:p>
          <a:p>
            <a:pPr lvl="1"/>
            <a:r>
              <a:rPr lang="en-CA" sz="1800" dirty="0" smtClean="0"/>
              <a:t>Define a duplicate private interface in </a:t>
            </a:r>
            <a:r>
              <a:rPr lang="en-CA" sz="1800" dirty="0" smtClean="0">
                <a:latin typeface="Consolas" panose="020B0609020204030204" pitchFamily="49" charset="0"/>
                <a:cs typeface="Consolas" panose="020B0609020204030204" pitchFamily="49" charset="0"/>
              </a:rPr>
              <a:t>crypto/</a:t>
            </a:r>
            <a:r>
              <a:rPr lang="en-CA" sz="1800" dirty="0" err="1" smtClean="0">
                <a:latin typeface="Consolas" panose="020B0609020204030204" pitchFamily="49" charset="0"/>
                <a:cs typeface="Consolas" panose="020B0609020204030204" pitchFamily="49" charset="0"/>
              </a:rPr>
              <a:t>aes</a:t>
            </a:r>
            <a:r>
              <a:rPr lang="en-CA" sz="1800" dirty="0" smtClean="0"/>
              <a:t> package</a:t>
            </a:r>
          </a:p>
          <a:p>
            <a:pPr lvl="1"/>
            <a:r>
              <a:rPr lang="en-CA" sz="1800" dirty="0" smtClean="0"/>
              <a:t>Assert that the optimized implementation fulfills interface</a:t>
            </a:r>
          </a:p>
          <a:p>
            <a:pPr lvl="1"/>
            <a:r>
              <a:rPr lang="en-CA" sz="1800" dirty="0" smtClean="0"/>
              <a:t>Use tests to ensure a mock implementation gets promoted correctly</a:t>
            </a:r>
          </a:p>
          <a:p>
            <a:pPr lvl="1"/>
            <a:endParaRPr lang="en-CA" sz="1800" dirty="0" smtClean="0"/>
          </a:p>
          <a:p>
            <a:endParaRPr lang="en-CA" sz="2000" dirty="0" smtClean="0"/>
          </a:p>
          <a:p>
            <a:endParaRPr lang="en-CA" sz="2000" dirty="0" smtClean="0"/>
          </a:p>
        </p:txBody>
      </p:sp>
      <p:sp>
        <p:nvSpPr>
          <p:cNvPr id="4" name="Content Placeholder 3"/>
          <p:cNvSpPr>
            <a:spLocks noGrp="1"/>
          </p:cNvSpPr>
          <p:nvPr>
            <p:ph sz="half" idx="2"/>
          </p:nvPr>
        </p:nvSpPr>
        <p:spPr>
          <a:xfrm>
            <a:off x="5619749" y="1600200"/>
            <a:ext cx="6267451" cy="549381"/>
          </a:xfr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0" indent="0" eaLnBrk="0" hangingPunct="0">
              <a:spcBef>
                <a:spcPct val="0"/>
              </a:spcBef>
              <a:buNone/>
            </a:pPr>
            <a:r>
              <a:rPr lang="en-CA" sz="1100" dirty="0">
                <a:latin typeface="Consolas" panose="020B0609020204030204" pitchFamily="49" charset="0"/>
                <a:cs typeface="Consolas" panose="020B0609020204030204" pitchFamily="49" charset="0"/>
              </a:rPr>
              <a:t>type </a:t>
            </a:r>
            <a:r>
              <a:rPr lang="en-CA" sz="1100" dirty="0" err="1">
                <a:latin typeface="Consolas" panose="020B0609020204030204" pitchFamily="49" charset="0"/>
                <a:cs typeface="Consolas" panose="020B0609020204030204" pitchFamily="49" charset="0"/>
              </a:rPr>
              <a:t>cbcEncAble</a:t>
            </a:r>
            <a:r>
              <a:rPr lang="en-CA" sz="1100" dirty="0">
                <a:latin typeface="Consolas" panose="020B0609020204030204" pitchFamily="49" charset="0"/>
                <a:cs typeface="Consolas" panose="020B0609020204030204" pitchFamily="49" charset="0"/>
              </a:rPr>
              <a:t> interface {</a:t>
            </a:r>
          </a:p>
          <a:p>
            <a:pPr marL="0" indent="0" eaLnBrk="0" hangingPunct="0">
              <a:spcBef>
                <a:spcPct val="0"/>
              </a:spcBef>
              <a:buNone/>
            </a:pPr>
            <a:r>
              <a:rPr lang="en-CA" sz="1100" dirty="0">
                <a:latin typeface="Consolas" panose="020B0609020204030204" pitchFamily="49" charset="0"/>
                <a:cs typeface="Consolas" panose="020B0609020204030204" pitchFamily="49" charset="0"/>
              </a:rPr>
              <a:t>	</a:t>
            </a:r>
            <a:r>
              <a:rPr lang="en-CA" sz="1100" dirty="0" err="1">
                <a:latin typeface="Consolas" panose="020B0609020204030204" pitchFamily="49" charset="0"/>
                <a:cs typeface="Consolas" panose="020B0609020204030204" pitchFamily="49" charset="0"/>
              </a:rPr>
              <a:t>NewCBCEncrypter</a:t>
            </a:r>
            <a:r>
              <a:rPr lang="en-CA" sz="1100" dirty="0">
                <a:latin typeface="Consolas" panose="020B0609020204030204" pitchFamily="49" charset="0"/>
                <a:cs typeface="Consolas" panose="020B0609020204030204" pitchFamily="49" charset="0"/>
              </a:rPr>
              <a:t>(iv []byte) </a:t>
            </a:r>
            <a:r>
              <a:rPr lang="en-CA" sz="1100" dirty="0" err="1">
                <a:latin typeface="Consolas" panose="020B0609020204030204" pitchFamily="49" charset="0"/>
                <a:cs typeface="Consolas" panose="020B0609020204030204" pitchFamily="49" charset="0"/>
              </a:rPr>
              <a:t>cipher.BlockMode</a:t>
            </a:r>
            <a:endParaRPr lang="en-CA" sz="1100" dirty="0">
              <a:latin typeface="Consolas" panose="020B0609020204030204" pitchFamily="49" charset="0"/>
              <a:cs typeface="Consolas" panose="020B0609020204030204" pitchFamily="49" charset="0"/>
            </a:endParaRPr>
          </a:p>
          <a:p>
            <a:pPr marL="0" indent="0" eaLnBrk="0" hangingPunct="0">
              <a:spcBef>
                <a:spcPct val="0"/>
              </a:spcBef>
              <a:buNone/>
            </a:pPr>
            <a:r>
              <a:rPr lang="en-CA" sz="1100" dirty="0">
                <a:latin typeface="Consolas" panose="020B0609020204030204" pitchFamily="49" charset="0"/>
                <a:cs typeface="Consolas" panose="020B0609020204030204" pitchFamily="49" charset="0"/>
              </a:rPr>
              <a:t>}</a:t>
            </a:r>
          </a:p>
        </p:txBody>
      </p:sp>
      <p:sp>
        <p:nvSpPr>
          <p:cNvPr id="11" name="TextBox 10"/>
          <p:cNvSpPr txBox="1"/>
          <p:nvPr/>
        </p:nvSpPr>
        <p:spPr>
          <a:xfrm>
            <a:off x="10439400" y="2112451"/>
            <a:ext cx="1653396" cy="249748"/>
          </a:xfrm>
          <a:prstGeom prst="rect">
            <a:avLst/>
          </a:prstGeom>
          <a:noFill/>
        </p:spPr>
        <p:txBody>
          <a:bodyPr wrap="square" rtlCol="0">
            <a:spAutoFit/>
          </a:bodyPr>
          <a:lstStyle/>
          <a:p>
            <a:r>
              <a:rPr lang="en-CA" sz="1100" dirty="0" smtClean="0"/>
              <a:t>crypto/</a:t>
            </a:r>
            <a:r>
              <a:rPr lang="en-CA" sz="1100" dirty="0" err="1" smtClean="0"/>
              <a:t>aes</a:t>
            </a:r>
            <a:r>
              <a:rPr lang="en-CA" sz="1100" dirty="0" smtClean="0"/>
              <a:t>/</a:t>
            </a:r>
            <a:r>
              <a:rPr lang="en-CA" sz="1100" dirty="0" err="1" smtClean="0"/>
              <a:t>modes.go</a:t>
            </a:r>
            <a:endParaRPr lang="en-CA" sz="1100" dirty="0"/>
          </a:p>
        </p:txBody>
      </p:sp>
      <p:sp>
        <p:nvSpPr>
          <p:cNvPr id="12" name="Content Placeholder 3"/>
          <p:cNvSpPr txBox="1">
            <a:spLocks/>
          </p:cNvSpPr>
          <p:nvPr/>
        </p:nvSpPr>
        <p:spPr bwMode="auto">
          <a:xfrm>
            <a:off x="5619749" y="2596125"/>
            <a:ext cx="6267451" cy="244682"/>
          </a:xfrm>
          <a:prstGeom prst="rect">
            <a:avLst/>
          </a:prstGeo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lvl1pPr marL="0" indent="0">
              <a:lnSpc>
                <a:spcPct val="90000"/>
              </a:lnSpc>
              <a:buFont typeface="Arial" panose="020B0604020202020204" pitchFamily="34" charset="0"/>
              <a:buNone/>
              <a:defRPr sz="1100">
                <a:latin typeface="Consolas" panose="020B0609020204030204" pitchFamily="49" charset="0"/>
                <a:cs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defRPr sz="1800"/>
            </a:lvl6pPr>
            <a:lvl7pPr marL="2971800" indent="-228600">
              <a:lnSpc>
                <a:spcPct val="90000"/>
              </a:lnSpc>
              <a:spcBef>
                <a:spcPts val="500"/>
              </a:spcBef>
              <a:buFont typeface="Arial" panose="020B0604020202020204" pitchFamily="34" charset="0"/>
              <a:buChar char="•"/>
              <a:defRPr sz="1800"/>
            </a:lvl7pPr>
            <a:lvl8pPr marL="3429000" indent="-228600">
              <a:lnSpc>
                <a:spcPct val="90000"/>
              </a:lnSpc>
              <a:spcBef>
                <a:spcPts val="500"/>
              </a:spcBef>
              <a:buFont typeface="Arial" panose="020B0604020202020204" pitchFamily="34" charset="0"/>
              <a:buChar char="•"/>
              <a:defRPr sz="1800"/>
            </a:lvl8pPr>
            <a:lvl9pPr marL="3886200" indent="-228600">
              <a:lnSpc>
                <a:spcPct val="90000"/>
              </a:lnSpc>
              <a:spcBef>
                <a:spcPts val="500"/>
              </a:spcBef>
              <a:buFont typeface="Arial" panose="020B0604020202020204" pitchFamily="34" charset="0"/>
              <a:buChar char="•"/>
              <a:defRPr sz="1800"/>
            </a:lvl9pPr>
          </a:lstStyle>
          <a:p>
            <a:r>
              <a:rPr lang="en-CA" dirty="0" err="1"/>
              <a:t>var</a:t>
            </a:r>
            <a:r>
              <a:rPr lang="en-CA" dirty="0"/>
              <a:t> _ </a:t>
            </a:r>
            <a:r>
              <a:rPr lang="en-CA" dirty="0" err="1"/>
              <a:t>cbcEncAble</a:t>
            </a:r>
            <a:r>
              <a:rPr lang="en-CA" dirty="0"/>
              <a:t> = (*</a:t>
            </a:r>
            <a:r>
              <a:rPr lang="en-CA" dirty="0" err="1"/>
              <a:t>aesCipherAsm</a:t>
            </a:r>
            <a:r>
              <a:rPr lang="en-CA" dirty="0"/>
              <a:t>)(nil)</a:t>
            </a:r>
          </a:p>
        </p:txBody>
      </p:sp>
      <p:sp>
        <p:nvSpPr>
          <p:cNvPr id="13" name="TextBox 12"/>
          <p:cNvSpPr txBox="1"/>
          <p:nvPr/>
        </p:nvSpPr>
        <p:spPr>
          <a:xfrm>
            <a:off x="10197041" y="2879776"/>
            <a:ext cx="1767270" cy="249748"/>
          </a:xfrm>
          <a:prstGeom prst="rect">
            <a:avLst/>
          </a:prstGeom>
          <a:noFill/>
        </p:spPr>
        <p:txBody>
          <a:bodyPr wrap="square" rtlCol="0">
            <a:spAutoFit/>
          </a:bodyPr>
          <a:lstStyle/>
          <a:p>
            <a:r>
              <a:rPr lang="en-CA" sz="1100" dirty="0" smtClean="0"/>
              <a:t>crypto/</a:t>
            </a:r>
            <a:r>
              <a:rPr lang="en-CA" sz="1100" dirty="0" err="1" smtClean="0"/>
              <a:t>aes</a:t>
            </a:r>
            <a:r>
              <a:rPr lang="en-CA" sz="1100" dirty="0" smtClean="0"/>
              <a:t>/cbc_s390x.go</a:t>
            </a:r>
            <a:endParaRPr lang="en-CA" sz="1100" dirty="0"/>
          </a:p>
        </p:txBody>
      </p:sp>
      <p:sp>
        <p:nvSpPr>
          <p:cNvPr id="14" name="Content Placeholder 3"/>
          <p:cNvSpPr txBox="1">
            <a:spLocks/>
          </p:cNvSpPr>
          <p:nvPr/>
        </p:nvSpPr>
        <p:spPr bwMode="auto">
          <a:xfrm>
            <a:off x="5291846" y="3314583"/>
            <a:ext cx="6800950" cy="1768176"/>
          </a:xfrm>
          <a:prstGeom prst="rect">
            <a:avLst/>
          </a:prstGeom>
          <a:solidFill>
            <a:schemeClr val="bg1"/>
          </a:solidFill>
          <a:ln>
            <a:noFill/>
          </a:ln>
          <a:effectLst>
            <a:outerShdw blurRad="38100" dist="20320" dir="5400000" algn="ctr" rotWithShape="0">
              <a:srgbClr val="000000">
                <a:alpha val="38000"/>
              </a:srgb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defPPr>
              <a:defRPr lang="en-US"/>
            </a:defPPr>
            <a:lvl1pPr marL="0" indent="0">
              <a:lnSpc>
                <a:spcPct val="90000"/>
              </a:lnSpc>
              <a:buFont typeface="Arial" panose="020B0604020202020204" pitchFamily="34" charset="0"/>
              <a:buNone/>
              <a:defRPr sz="1100">
                <a:latin typeface="Consolas" panose="020B0609020204030204" pitchFamily="49" charset="0"/>
                <a:cs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defRPr sz="1800"/>
            </a:lvl6pPr>
            <a:lvl7pPr marL="2971800" indent="-228600">
              <a:lnSpc>
                <a:spcPct val="90000"/>
              </a:lnSpc>
              <a:spcBef>
                <a:spcPts val="500"/>
              </a:spcBef>
              <a:buFont typeface="Arial" panose="020B0604020202020204" pitchFamily="34" charset="0"/>
              <a:buChar char="•"/>
              <a:defRPr sz="1800"/>
            </a:lvl7pPr>
            <a:lvl8pPr marL="3429000" indent="-228600">
              <a:lnSpc>
                <a:spcPct val="90000"/>
              </a:lnSpc>
              <a:spcBef>
                <a:spcPts val="500"/>
              </a:spcBef>
              <a:buFont typeface="Arial" panose="020B0604020202020204" pitchFamily="34" charset="0"/>
              <a:buChar char="•"/>
              <a:defRPr sz="1800"/>
            </a:lvl8pPr>
            <a:lvl9pPr marL="3886200" indent="-228600">
              <a:lnSpc>
                <a:spcPct val="90000"/>
              </a:lnSpc>
              <a:spcBef>
                <a:spcPts val="500"/>
              </a:spcBef>
              <a:buFont typeface="Arial" panose="020B0604020202020204" pitchFamily="34" charset="0"/>
              <a:buChar char="•"/>
              <a:defRPr sz="1800"/>
            </a:lvl9pPr>
          </a:lstStyle>
          <a:p>
            <a:r>
              <a:rPr lang="en-CA" dirty="0"/>
              <a:t>// Test the </a:t>
            </a:r>
            <a:r>
              <a:rPr lang="en-CA" dirty="0" err="1"/>
              <a:t>cbcEncAble</a:t>
            </a:r>
            <a:r>
              <a:rPr lang="en-CA" dirty="0"/>
              <a:t> interface is detected correctly by the cipher package.</a:t>
            </a:r>
          </a:p>
          <a:p>
            <a:r>
              <a:rPr lang="en-CA" dirty="0"/>
              <a:t>func </a:t>
            </a:r>
            <a:r>
              <a:rPr lang="en-CA" dirty="0" err="1"/>
              <a:t>TestCBCEncAble</a:t>
            </a:r>
            <a:r>
              <a:rPr lang="en-CA" dirty="0"/>
              <a:t>(t *</a:t>
            </a:r>
            <a:r>
              <a:rPr lang="en-CA" dirty="0" err="1"/>
              <a:t>testing.T</a:t>
            </a:r>
            <a:r>
              <a:rPr lang="en-CA" dirty="0"/>
              <a:t>) {</a:t>
            </a:r>
          </a:p>
          <a:p>
            <a:r>
              <a:rPr lang="en-CA" dirty="0"/>
              <a:t>	b := </a:t>
            </a:r>
            <a:r>
              <a:rPr lang="en-CA" dirty="0" err="1"/>
              <a:t>cipher.Block</a:t>
            </a:r>
            <a:r>
              <a:rPr lang="en-CA" dirty="0"/>
              <a:t>(&amp;</a:t>
            </a:r>
            <a:r>
              <a:rPr lang="en-CA" dirty="0" err="1"/>
              <a:t>testBlock</a:t>
            </a:r>
            <a:r>
              <a:rPr lang="en-CA" dirty="0"/>
              <a:t>{})</a:t>
            </a:r>
          </a:p>
          <a:p>
            <a:r>
              <a:rPr lang="en-CA" dirty="0"/>
              <a:t>	if _, ok := b.(</a:t>
            </a:r>
            <a:r>
              <a:rPr lang="en-CA" dirty="0" err="1"/>
              <a:t>cbcEncAble</a:t>
            </a:r>
            <a:r>
              <a:rPr lang="en-CA" dirty="0"/>
              <a:t>); !ok {</a:t>
            </a:r>
          </a:p>
          <a:p>
            <a:r>
              <a:rPr lang="en-CA" dirty="0"/>
              <a:t>	</a:t>
            </a:r>
            <a:r>
              <a:rPr lang="en-CA" dirty="0" smtClean="0"/>
              <a:t>    </a:t>
            </a:r>
            <a:r>
              <a:rPr lang="en-CA" dirty="0" err="1" smtClean="0"/>
              <a:t>t.Fatalf</a:t>
            </a:r>
            <a:r>
              <a:rPr lang="en-CA" dirty="0"/>
              <a:t>("</a:t>
            </a:r>
            <a:r>
              <a:rPr lang="en-CA" dirty="0" err="1"/>
              <a:t>testBlock</a:t>
            </a:r>
            <a:r>
              <a:rPr lang="en-CA" dirty="0"/>
              <a:t> does not implement the </a:t>
            </a:r>
            <a:r>
              <a:rPr lang="en-CA" dirty="0" err="1"/>
              <a:t>cbcEncAble</a:t>
            </a:r>
            <a:r>
              <a:rPr lang="en-CA" dirty="0"/>
              <a:t> interface")</a:t>
            </a:r>
          </a:p>
          <a:p>
            <a:r>
              <a:rPr lang="en-CA" dirty="0"/>
              <a:t>	}</a:t>
            </a:r>
          </a:p>
          <a:p>
            <a:r>
              <a:rPr lang="en-CA" dirty="0"/>
              <a:t>	</a:t>
            </a:r>
            <a:r>
              <a:rPr lang="en-CA" dirty="0" err="1"/>
              <a:t>bm</a:t>
            </a:r>
            <a:r>
              <a:rPr lang="en-CA" dirty="0"/>
              <a:t> := </a:t>
            </a:r>
            <a:r>
              <a:rPr lang="en-CA" dirty="0" err="1"/>
              <a:t>cipher.NewCBCEncrypter</a:t>
            </a:r>
            <a:r>
              <a:rPr lang="en-CA" dirty="0"/>
              <a:t>(b, []byte{})</a:t>
            </a:r>
          </a:p>
          <a:p>
            <a:r>
              <a:rPr lang="en-CA" dirty="0"/>
              <a:t>	if _, ok := bm.(</a:t>
            </a:r>
            <a:r>
              <a:rPr lang="en-CA" dirty="0" err="1"/>
              <a:t>testInterface</a:t>
            </a:r>
            <a:r>
              <a:rPr lang="en-CA" dirty="0"/>
              <a:t>); !ok {</a:t>
            </a:r>
          </a:p>
          <a:p>
            <a:r>
              <a:rPr lang="en-CA" dirty="0"/>
              <a:t>	</a:t>
            </a:r>
            <a:r>
              <a:rPr lang="en-CA" dirty="0" smtClean="0"/>
              <a:t>    </a:t>
            </a:r>
            <a:r>
              <a:rPr lang="en-CA" dirty="0" err="1" smtClean="0"/>
              <a:t>t.Fatalf</a:t>
            </a:r>
            <a:r>
              <a:rPr lang="en-CA" dirty="0"/>
              <a:t>("</a:t>
            </a:r>
            <a:r>
              <a:rPr lang="en-CA" dirty="0" err="1"/>
              <a:t>cipher.NewCBCEncrypter</a:t>
            </a:r>
            <a:r>
              <a:rPr lang="en-CA" dirty="0"/>
              <a:t> did not use </a:t>
            </a:r>
            <a:r>
              <a:rPr lang="en-CA" dirty="0" err="1"/>
              <a:t>cbcEncAble</a:t>
            </a:r>
            <a:r>
              <a:rPr lang="en-CA" dirty="0"/>
              <a:t> interface")</a:t>
            </a:r>
          </a:p>
          <a:p>
            <a:r>
              <a:rPr lang="en-CA" dirty="0"/>
              <a:t>	}</a:t>
            </a:r>
          </a:p>
          <a:p>
            <a:r>
              <a:rPr lang="en-CA" dirty="0"/>
              <a:t>}</a:t>
            </a:r>
          </a:p>
        </p:txBody>
      </p:sp>
      <p:sp>
        <p:nvSpPr>
          <p:cNvPr id="26" name="TextBox 25"/>
          <p:cNvSpPr txBox="1"/>
          <p:nvPr/>
        </p:nvSpPr>
        <p:spPr>
          <a:xfrm>
            <a:off x="10158795" y="5029200"/>
            <a:ext cx="1805516" cy="249748"/>
          </a:xfrm>
          <a:prstGeom prst="rect">
            <a:avLst/>
          </a:prstGeom>
          <a:noFill/>
        </p:spPr>
        <p:txBody>
          <a:bodyPr wrap="square" rtlCol="0">
            <a:spAutoFit/>
          </a:bodyPr>
          <a:lstStyle/>
          <a:p>
            <a:r>
              <a:rPr lang="en-CA" sz="1100" dirty="0" smtClean="0"/>
              <a:t>crypto/</a:t>
            </a:r>
            <a:r>
              <a:rPr lang="en-CA" sz="1100" dirty="0" err="1" smtClean="0"/>
              <a:t>aes</a:t>
            </a:r>
            <a:r>
              <a:rPr lang="en-CA" sz="1100" dirty="0" smtClean="0"/>
              <a:t>/</a:t>
            </a:r>
            <a:r>
              <a:rPr lang="en-CA" sz="1100" dirty="0" err="1" smtClean="0"/>
              <a:t>modes_test.go</a:t>
            </a:r>
            <a:endParaRPr lang="en-CA" sz="1100" dirty="0"/>
          </a:p>
        </p:txBody>
      </p:sp>
    </p:spTree>
    <p:extLst>
      <p:ext uri="{BB962C8B-B14F-4D97-AF65-F5344CB8AC3E}">
        <p14:creationId xmlns:p14="http://schemas.microsoft.com/office/powerpoint/2010/main" val="340653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p:bldP spid="14" grpId="0" animBg="1"/>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5127" y="0"/>
            <a:ext cx="10515600" cy="1325563"/>
          </a:xfrm>
        </p:spPr>
        <p:txBody>
          <a:bodyPr/>
          <a:lstStyle/>
          <a:p>
            <a:r>
              <a:rPr lang="en-CA" b="1" dirty="0" smtClean="0">
                <a:solidFill>
                  <a:srgbClr val="E07C1E"/>
                </a:solidFill>
              </a:rPr>
              <a:t>z13 CBC-AES Performance Boost</a:t>
            </a:r>
            <a:endParaRPr lang="en-CA" b="1" dirty="0">
              <a:solidFill>
                <a:srgbClr val="E07C1E"/>
              </a:solidFill>
            </a:endParaRPr>
          </a:p>
        </p:txBody>
      </p:sp>
      <p:graphicFrame>
        <p:nvGraphicFramePr>
          <p:cNvPr id="6" name="Content Placeholder 5"/>
          <p:cNvGraphicFramePr>
            <a:graphicFrameLocks noGrp="1"/>
          </p:cNvGraphicFramePr>
          <p:nvPr>
            <p:ph idx="1"/>
            <p:extLst/>
          </p:nvPr>
        </p:nvGraphicFramePr>
        <p:xfrm>
          <a:off x="1142999" y="1416051"/>
          <a:ext cx="9829801" cy="422275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57200" y="5638801"/>
            <a:ext cx="5397631" cy="261610"/>
          </a:xfrm>
          <a:prstGeom prst="rect">
            <a:avLst/>
          </a:prstGeom>
          <a:noFill/>
        </p:spPr>
        <p:txBody>
          <a:bodyPr wrap="none" rtlCol="0">
            <a:spAutoFit/>
          </a:bodyPr>
          <a:lstStyle/>
          <a:p>
            <a:r>
              <a:rPr lang="en-CA" sz="1100" dirty="0" smtClean="0"/>
              <a:t>Produced in an uncontrolled environment from a development snapshot. Results may vary.</a:t>
            </a:r>
          </a:p>
        </p:txBody>
      </p:sp>
    </p:spTree>
    <p:extLst>
      <p:ext uri="{BB962C8B-B14F-4D97-AF65-F5344CB8AC3E}">
        <p14:creationId xmlns:p14="http://schemas.microsoft.com/office/powerpoint/2010/main" val="49073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10515600" cy="1325563"/>
          </a:xfrm>
        </p:spPr>
        <p:txBody>
          <a:bodyPr/>
          <a:lstStyle/>
          <a:p>
            <a:r>
              <a:rPr lang="en-CA" b="1" dirty="0" smtClean="0">
                <a:solidFill>
                  <a:srgbClr val="E07C1E"/>
                </a:solidFill>
              </a:rPr>
              <a:t>Future Work in the </a:t>
            </a:r>
            <a:r>
              <a:rPr lang="en-CA" b="1" dirty="0" smtClean="0">
                <a:solidFill>
                  <a:srgbClr val="E07C1E"/>
                </a:solidFill>
                <a:latin typeface="Consolas" charset="0"/>
                <a:ea typeface="Consolas" charset="0"/>
                <a:cs typeface="Consolas" charset="0"/>
              </a:rPr>
              <a:t>crypto</a:t>
            </a:r>
            <a:r>
              <a:rPr lang="en-CA" b="1" dirty="0" smtClean="0">
                <a:solidFill>
                  <a:srgbClr val="E07C1E"/>
                </a:solidFill>
              </a:rPr>
              <a:t> Package</a:t>
            </a:r>
            <a:endParaRPr lang="en-CA" b="1" dirty="0">
              <a:solidFill>
                <a:srgbClr val="E07C1E"/>
              </a:solidFill>
            </a:endParaRPr>
          </a:p>
        </p:txBody>
      </p:sp>
      <p:sp>
        <p:nvSpPr>
          <p:cNvPr id="3" name="Content Placeholder 2"/>
          <p:cNvSpPr>
            <a:spLocks noGrp="1"/>
          </p:cNvSpPr>
          <p:nvPr>
            <p:ph idx="1"/>
          </p:nvPr>
        </p:nvSpPr>
        <p:spPr/>
        <p:txBody>
          <a:bodyPr/>
          <a:lstStyle/>
          <a:p>
            <a:r>
              <a:rPr lang="en-CA" dirty="0" smtClean="0"/>
              <a:t>P256 (</a:t>
            </a:r>
            <a:r>
              <a:rPr lang="en-CA" dirty="0" smtClean="0">
                <a:latin typeface="Consolas" charset="0"/>
                <a:ea typeface="Consolas" charset="0"/>
                <a:cs typeface="Consolas" charset="0"/>
              </a:rPr>
              <a:t>elliptic</a:t>
            </a:r>
            <a:r>
              <a:rPr lang="en-CA" dirty="0" smtClean="0"/>
              <a:t>)</a:t>
            </a:r>
          </a:p>
          <a:p>
            <a:pPr lvl="1"/>
            <a:r>
              <a:rPr lang="en-CA" dirty="0" err="1" smtClean="0"/>
              <a:t>Volodymyr</a:t>
            </a:r>
            <a:r>
              <a:rPr lang="en-CA" dirty="0" smtClean="0"/>
              <a:t> </a:t>
            </a:r>
            <a:r>
              <a:rPr lang="en-CA" dirty="0" err="1" smtClean="0"/>
              <a:t>Paprotski</a:t>
            </a:r>
            <a:r>
              <a:rPr lang="en-CA" dirty="0" smtClean="0"/>
              <a:t> with Jonathan Bradbury</a:t>
            </a:r>
          </a:p>
          <a:p>
            <a:pPr lvl="1"/>
            <a:r>
              <a:rPr lang="en-CA" dirty="0"/>
              <a:t>https://</a:t>
            </a:r>
            <a:r>
              <a:rPr lang="en-CA" dirty="0" smtClean="0"/>
              <a:t>github.com/linux-on-ibm-z/go/tree/release-branch.go1.6-p256</a:t>
            </a:r>
          </a:p>
          <a:p>
            <a:r>
              <a:rPr lang="en-CA" dirty="0" smtClean="0"/>
              <a:t>GCM-AES</a:t>
            </a:r>
          </a:p>
          <a:p>
            <a:pPr lvl="1"/>
            <a:r>
              <a:rPr lang="en-CA" dirty="0" smtClean="0"/>
              <a:t>No timetable as yet</a:t>
            </a:r>
            <a:endParaRPr lang="en-CA" dirty="0"/>
          </a:p>
        </p:txBody>
      </p:sp>
    </p:spTree>
    <p:extLst>
      <p:ext uri="{BB962C8B-B14F-4D97-AF65-F5344CB8AC3E}">
        <p14:creationId xmlns:p14="http://schemas.microsoft.com/office/powerpoint/2010/main" val="833964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0kedW4Sh3HY/UiLImy6EuxI/AAAAAAAAAac/67731NLlSkQ/s1600/Thank-You-word-cloud-1024x7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457201"/>
            <a:ext cx="6809963" cy="4823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14801" y="4438643"/>
            <a:ext cx="3993401" cy="865173"/>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Questions?</a:t>
            </a:r>
          </a:p>
        </p:txBody>
      </p:sp>
    </p:spTree>
    <p:extLst>
      <p:ext uri="{BB962C8B-B14F-4D97-AF65-F5344CB8AC3E}">
        <p14:creationId xmlns:p14="http://schemas.microsoft.com/office/powerpoint/2010/main" val="414640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ww.icu-it.nl/wp-content/uploads/2015/08/5558_F_IBM_LinuxONE_Announcement_Video_800_320_Social_Tile_0815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10287000" cy="4114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927099" y="1295400"/>
            <a:ext cx="4802492" cy="2362200"/>
          </a:xfrm>
          <a:prstGeom prst="rect">
            <a:avLst/>
          </a:prstGeom>
          <a:solidFill>
            <a:srgbClr val="FFE389"/>
          </a:solidFill>
          <a:ln>
            <a:noFill/>
          </a:ln>
          <a:effectLst>
            <a:softEdge rad="215900"/>
          </a:effectLs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marL="1587" indent="0" hangingPunct="1">
              <a:lnSpc>
                <a:spcPct val="89000"/>
              </a:lnSpc>
              <a:spcBef>
                <a:spcPts val="300"/>
              </a:spcBef>
              <a:spcAft>
                <a:spcPts val="300"/>
              </a:spcAft>
            </a:pPr>
            <a:endParaRPr lang="en-US" altLang="en-US" sz="1600" dirty="0" smtClean="0">
              <a:latin typeface="Helvetica Light" pitchFamily="32" charset="0"/>
              <a:cs typeface="Arial Unicode MS" charset="0"/>
            </a:endParaRP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smtClean="0">
                <a:solidFill>
                  <a:schemeClr val="accent5">
                    <a:lumMod val="75000"/>
                  </a:schemeClr>
                </a:solidFill>
                <a:latin typeface="Helvetica Light" pitchFamily="32" charset="0"/>
                <a:cs typeface="Arial Unicode MS" charset="0"/>
              </a:rPr>
              <a:t>Up to 141 cores with 640 i/o processors</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smtClean="0">
                <a:solidFill>
                  <a:schemeClr val="accent5">
                    <a:lumMod val="75000"/>
                  </a:schemeClr>
                </a:solidFill>
                <a:latin typeface="Helvetica Light" pitchFamily="32" charset="0"/>
                <a:cs typeface="Arial Unicode MS" charset="0"/>
              </a:rPr>
              <a:t>Up to 80 electronically isolated LPARS</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smtClean="0">
                <a:solidFill>
                  <a:schemeClr val="accent5">
                    <a:lumMod val="75000"/>
                  </a:schemeClr>
                </a:solidFill>
                <a:latin typeface="Helvetica Light" pitchFamily="32" charset="0"/>
                <a:cs typeface="Arial Unicode MS" charset="0"/>
              </a:rPr>
              <a:t>Up to 8000 virtual machines</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a:solidFill>
                  <a:schemeClr val="accent5">
                    <a:lumMod val="75000"/>
                  </a:schemeClr>
                </a:solidFill>
                <a:latin typeface="Helvetica Light" pitchFamily="32" charset="0"/>
                <a:cs typeface="Arial Unicode MS" charset="0"/>
              </a:rPr>
              <a:t>99.999% </a:t>
            </a:r>
            <a:r>
              <a:rPr lang="en-US" altLang="en-US" sz="1600" b="1" dirty="0" smtClean="0">
                <a:solidFill>
                  <a:schemeClr val="accent5">
                    <a:lumMod val="75000"/>
                  </a:schemeClr>
                </a:solidFill>
                <a:latin typeface="Helvetica Light" pitchFamily="32" charset="0"/>
                <a:cs typeface="Arial Unicode MS" charset="0"/>
              </a:rPr>
              <a:t>availability</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a:solidFill>
                  <a:schemeClr val="accent5">
                    <a:lumMod val="75000"/>
                  </a:schemeClr>
                </a:solidFill>
                <a:latin typeface="Helvetica Light" pitchFamily="32" charset="0"/>
                <a:cs typeface="Arial Unicode MS" charset="0"/>
              </a:rPr>
              <a:t>EAL 5</a:t>
            </a:r>
            <a:r>
              <a:rPr lang="en-US" altLang="en-US" sz="1600" b="1" dirty="0" smtClean="0">
                <a:solidFill>
                  <a:schemeClr val="accent5">
                    <a:lumMod val="75000"/>
                  </a:schemeClr>
                </a:solidFill>
                <a:latin typeface="Helvetica Light" pitchFamily="32" charset="0"/>
                <a:cs typeface="Arial Unicode MS" charset="0"/>
              </a:rPr>
              <a:t>+ rating </a:t>
            </a:r>
            <a:r>
              <a:rPr lang="en-US" altLang="en-US" sz="1600" b="1" dirty="0">
                <a:solidFill>
                  <a:schemeClr val="accent5">
                    <a:lumMod val="75000"/>
                  </a:schemeClr>
                </a:solidFill>
                <a:latin typeface="Helvetica Light" pitchFamily="32" charset="0"/>
                <a:cs typeface="Arial Unicode MS" charset="0"/>
              </a:rPr>
              <a:t>for secure </a:t>
            </a:r>
            <a:r>
              <a:rPr lang="en-US" altLang="en-US" sz="1600" b="1" dirty="0" smtClean="0">
                <a:solidFill>
                  <a:schemeClr val="accent5">
                    <a:lumMod val="75000"/>
                  </a:schemeClr>
                </a:solidFill>
                <a:latin typeface="Helvetica Light" pitchFamily="32" charset="0"/>
                <a:cs typeface="Arial Unicode MS" charset="0"/>
              </a:rPr>
              <a:t>environments</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a:solidFill>
                  <a:schemeClr val="accent5">
                    <a:lumMod val="75000"/>
                  </a:schemeClr>
                </a:solidFill>
                <a:latin typeface="Helvetica Light" pitchFamily="32" charset="0"/>
                <a:cs typeface="Arial Unicode MS" charset="0"/>
              </a:rPr>
              <a:t>2.5 billion transactions per day</a:t>
            </a:r>
            <a:endParaRPr lang="en-US" altLang="en-US" sz="1600" b="1" dirty="0" smtClean="0">
              <a:solidFill>
                <a:schemeClr val="accent5">
                  <a:lumMod val="75000"/>
                </a:schemeClr>
              </a:solidFill>
              <a:latin typeface="Helvetica Light" pitchFamily="32" charset="0"/>
              <a:cs typeface="Arial Unicode MS" charset="0"/>
            </a:endParaRPr>
          </a:p>
        </p:txBody>
      </p:sp>
      <p:sp>
        <p:nvSpPr>
          <p:cNvPr id="8" name="Rectangle 2"/>
          <p:cNvSpPr>
            <a:spLocks noGrp="1" noChangeArrowheads="1"/>
          </p:cNvSpPr>
          <p:nvPr>
            <p:ph type="title"/>
          </p:nvPr>
        </p:nvSpPr>
        <p:spPr>
          <a:xfrm>
            <a:off x="2286000" y="225427"/>
            <a:ext cx="9827655"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smtClean="0">
                <a:solidFill>
                  <a:srgbClr val="EA7C1E"/>
                </a:solidFill>
                <a:latin typeface="+mn-lt"/>
              </a:rPr>
              <a:t>Here’s what they look like in 2016</a:t>
            </a:r>
            <a:endParaRPr lang="en-US" altLang="en-US" sz="2800" b="1" dirty="0">
              <a:solidFill>
                <a:srgbClr val="EA7C1E"/>
              </a:solidFill>
              <a:latin typeface="+mn-lt"/>
            </a:endParaRPr>
          </a:p>
        </p:txBody>
      </p:sp>
      <p:sp>
        <p:nvSpPr>
          <p:cNvPr id="10" name="Text Box 4"/>
          <p:cNvSpPr txBox="1">
            <a:spLocks noChangeArrowheads="1"/>
          </p:cNvSpPr>
          <p:nvPr/>
        </p:nvSpPr>
        <p:spPr bwMode="auto">
          <a:xfrm>
            <a:off x="6218405" y="963038"/>
            <a:ext cx="5252237" cy="1219200"/>
          </a:xfrm>
          <a:prstGeom prst="rect">
            <a:avLst/>
          </a:prstGeom>
          <a:solidFill>
            <a:srgbClr val="FFE389"/>
          </a:solidFill>
          <a:ln>
            <a:noFill/>
          </a:ln>
          <a:effectLst>
            <a:softEdge rad="215900"/>
          </a:effectLs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marL="1587" indent="0" hangingPunct="1">
              <a:lnSpc>
                <a:spcPct val="89000"/>
              </a:lnSpc>
              <a:spcBef>
                <a:spcPts val="300"/>
              </a:spcBef>
              <a:spcAft>
                <a:spcPts val="300"/>
              </a:spcAft>
            </a:pPr>
            <a:endParaRPr lang="en-US" altLang="en-US" sz="1600" dirty="0" smtClean="0">
              <a:latin typeface="Helvetica Light" pitchFamily="32" charset="0"/>
              <a:cs typeface="Arial Unicode MS" charset="0"/>
            </a:endParaRP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err="1" smtClean="0">
                <a:solidFill>
                  <a:schemeClr val="accent5">
                    <a:lumMod val="75000"/>
                  </a:schemeClr>
                </a:solidFill>
                <a:latin typeface="Helvetica Light" pitchFamily="32" charset="0"/>
                <a:cs typeface="Arial Unicode MS" charset="0"/>
              </a:rPr>
              <a:t>LinuxOne</a:t>
            </a:r>
            <a:r>
              <a:rPr lang="en-US" altLang="en-US" sz="1600" b="1" dirty="0" smtClean="0">
                <a:solidFill>
                  <a:schemeClr val="accent5">
                    <a:lumMod val="75000"/>
                  </a:schemeClr>
                </a:solidFill>
                <a:latin typeface="Helvetica Light" pitchFamily="32" charset="0"/>
                <a:cs typeface="Arial Unicode MS" charset="0"/>
              </a:rPr>
              <a:t> == z13 running Linux </a:t>
            </a:r>
            <a:r>
              <a:rPr lang="en-US" altLang="en-US" sz="1600" b="1" i="1" dirty="0" smtClean="0">
                <a:solidFill>
                  <a:schemeClr val="accent5">
                    <a:lumMod val="75000"/>
                  </a:schemeClr>
                </a:solidFill>
                <a:latin typeface="Helvetica Light" pitchFamily="32" charset="0"/>
                <a:cs typeface="Arial Unicode MS" charset="0"/>
              </a:rPr>
              <a:t>only</a:t>
            </a:r>
          </a:p>
          <a:p>
            <a:pPr marL="573087" lvl="1" indent="-285750" hangingPunct="1">
              <a:lnSpc>
                <a:spcPct val="89000"/>
              </a:lnSpc>
              <a:spcBef>
                <a:spcPts val="300"/>
              </a:spcBef>
              <a:spcAft>
                <a:spcPts val="300"/>
              </a:spcAft>
              <a:buClr>
                <a:srgbClr val="0070C0"/>
              </a:buClr>
              <a:buFont typeface="Arial" panose="020B0604020202020204" pitchFamily="34" charset="0"/>
              <a:buChar char="•"/>
            </a:pPr>
            <a:r>
              <a:rPr lang="en-US" altLang="en-US" sz="1600" b="1" dirty="0" smtClean="0">
                <a:solidFill>
                  <a:schemeClr val="accent5">
                    <a:lumMod val="75000"/>
                  </a:schemeClr>
                </a:solidFill>
                <a:latin typeface="Helvetica Light" pitchFamily="32" charset="0"/>
                <a:cs typeface="Arial Unicode MS" charset="0"/>
              </a:rPr>
              <a:t>z/OS is the other available operating system</a:t>
            </a:r>
          </a:p>
        </p:txBody>
      </p:sp>
      <p:sp>
        <p:nvSpPr>
          <p:cNvPr id="12" name="Text Box 4"/>
          <p:cNvSpPr txBox="1">
            <a:spLocks noChangeArrowheads="1"/>
          </p:cNvSpPr>
          <p:nvPr/>
        </p:nvSpPr>
        <p:spPr bwMode="auto">
          <a:xfrm>
            <a:off x="645157" y="4953000"/>
            <a:ext cx="6368485" cy="1219200"/>
          </a:xfrm>
          <a:prstGeom prst="rect">
            <a:avLst/>
          </a:prstGeom>
          <a:solidFill>
            <a:srgbClr val="FFE389"/>
          </a:solidFill>
          <a:ln>
            <a:noFill/>
          </a:ln>
          <a:effectLst>
            <a:softEdge rad="215900"/>
          </a:effectLs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marL="1587" indent="0" hangingPunct="1">
              <a:lnSpc>
                <a:spcPct val="89000"/>
              </a:lnSpc>
              <a:spcBef>
                <a:spcPts val="300"/>
              </a:spcBef>
              <a:spcAft>
                <a:spcPts val="300"/>
              </a:spcAft>
            </a:pPr>
            <a:endParaRPr lang="en-US" altLang="en-US" sz="1600" dirty="0" smtClean="0">
              <a:latin typeface="Helvetica Light" pitchFamily="32" charset="0"/>
              <a:cs typeface="Arial Unicode MS" charset="0"/>
            </a:endParaRPr>
          </a:p>
          <a:p>
            <a:pPr marL="287337" lvl="1" indent="0" hangingPunct="1">
              <a:lnSpc>
                <a:spcPct val="89000"/>
              </a:lnSpc>
              <a:spcBef>
                <a:spcPts val="300"/>
              </a:spcBef>
              <a:spcAft>
                <a:spcPts val="300"/>
              </a:spcAft>
              <a:buClr>
                <a:srgbClr val="0070C0"/>
              </a:buClr>
            </a:pPr>
            <a:r>
              <a:rPr lang="en-US" sz="1600" b="1" dirty="0">
                <a:solidFill>
                  <a:schemeClr val="accent5">
                    <a:lumMod val="75000"/>
                  </a:schemeClr>
                </a:solidFill>
                <a:latin typeface="Calibri" panose="020F0502020204030204" pitchFamily="34" charset="0"/>
              </a:rPr>
              <a:t>96 of the world’s top 100 banks, 23 of the 25 top US retailers, and 9 out of 10 of the world’s largest insurance companies run System z</a:t>
            </a:r>
          </a:p>
          <a:p>
            <a:pPr marL="573087" lvl="1" indent="-285750" hangingPunct="1">
              <a:lnSpc>
                <a:spcPct val="89000"/>
              </a:lnSpc>
              <a:spcBef>
                <a:spcPts val="300"/>
              </a:spcBef>
              <a:spcAft>
                <a:spcPts val="300"/>
              </a:spcAft>
              <a:buClr>
                <a:srgbClr val="0070C0"/>
              </a:buClr>
              <a:buFont typeface="Arial" panose="020B0604020202020204" pitchFamily="34" charset="0"/>
              <a:buChar char="•"/>
            </a:pPr>
            <a:endParaRPr lang="en-US" altLang="en-US" sz="1600" dirty="0" smtClean="0">
              <a:solidFill>
                <a:srgbClr val="0070C0"/>
              </a:solidFill>
              <a:latin typeface="Helvetica Light" pitchFamily="32" charset="0"/>
              <a:cs typeface="Arial Unicode MS" charset="0"/>
            </a:endParaRPr>
          </a:p>
        </p:txBody>
      </p:sp>
      <p:sp>
        <p:nvSpPr>
          <p:cNvPr id="2" name="Rectangle 1"/>
          <p:cNvSpPr/>
          <p:nvPr/>
        </p:nvSpPr>
        <p:spPr>
          <a:xfrm>
            <a:off x="9063147" y="2362200"/>
            <a:ext cx="2138253" cy="685059"/>
          </a:xfrm>
          <a:prstGeom prst="rect">
            <a:avLst/>
          </a:prstGeom>
        </p:spPr>
        <p:txBody>
          <a:bodyPr wrap="square">
            <a:spAutoFit/>
          </a:bodyPr>
          <a:lstStyle/>
          <a:p>
            <a:pPr marL="0" marR="0" algn="ctr">
              <a:lnSpc>
                <a:spcPct val="107000"/>
              </a:lnSpc>
              <a:spcBef>
                <a:spcPts val="0"/>
              </a:spcBef>
              <a:spcAft>
                <a:spcPts val="800"/>
              </a:spcAft>
            </a:pPr>
            <a:r>
              <a:rPr lang="en-US" dirty="0">
                <a:solidFill>
                  <a:srgbClr val="C00000"/>
                </a:solidFill>
                <a:latin typeface="Earthquake MF" panose="00000400000000000000" pitchFamily="2" charset="0"/>
                <a:ea typeface="Calibri" panose="020F0502020204030204" pitchFamily="34" charset="0"/>
                <a:cs typeface="Times New Roman" panose="02020603050405020304" pitchFamily="18" charset="0"/>
              </a:rPr>
              <a:t>Earthquake Tested!</a:t>
            </a:r>
            <a:endParaRPr lang="en-US"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0370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ent Arrow 12"/>
          <p:cNvSpPr/>
          <p:nvPr/>
        </p:nvSpPr>
        <p:spPr bwMode="auto">
          <a:xfrm>
            <a:off x="202171" y="1484083"/>
            <a:ext cx="1037105" cy="2174640"/>
          </a:xfrm>
          <a:custGeom>
            <a:avLst/>
            <a:gdLst>
              <a:gd name="connsiteX0" fmla="*/ 0 w 1037105"/>
              <a:gd name="connsiteY0" fmla="*/ 1999829 h 1999829"/>
              <a:gd name="connsiteX1" fmla="*/ 0 w 1037105"/>
              <a:gd name="connsiteY1" fmla="*/ 583372 h 1999829"/>
              <a:gd name="connsiteX2" fmla="*/ 453733 w 1037105"/>
              <a:gd name="connsiteY2" fmla="*/ 129639 h 1999829"/>
              <a:gd name="connsiteX3" fmla="*/ 777829 w 1037105"/>
              <a:gd name="connsiteY3" fmla="*/ 129638 h 1999829"/>
              <a:gd name="connsiteX4" fmla="*/ 777829 w 1037105"/>
              <a:gd name="connsiteY4" fmla="*/ 0 h 1999829"/>
              <a:gd name="connsiteX5" fmla="*/ 1037105 w 1037105"/>
              <a:gd name="connsiteY5" fmla="*/ 259276 h 1999829"/>
              <a:gd name="connsiteX6" fmla="*/ 777829 w 1037105"/>
              <a:gd name="connsiteY6" fmla="*/ 518553 h 1999829"/>
              <a:gd name="connsiteX7" fmla="*/ 777829 w 1037105"/>
              <a:gd name="connsiteY7" fmla="*/ 388914 h 1999829"/>
              <a:gd name="connsiteX8" fmla="*/ 453733 w 1037105"/>
              <a:gd name="connsiteY8" fmla="*/ 388914 h 1999829"/>
              <a:gd name="connsiteX9" fmla="*/ 259276 w 1037105"/>
              <a:gd name="connsiteY9" fmla="*/ 583371 h 1999829"/>
              <a:gd name="connsiteX10" fmla="*/ 259276 w 1037105"/>
              <a:gd name="connsiteY10" fmla="*/ 1999829 h 1999829"/>
              <a:gd name="connsiteX11" fmla="*/ 0 w 1037105"/>
              <a:gd name="connsiteY11" fmla="*/ 1999829 h 1999829"/>
              <a:gd name="connsiteX0" fmla="*/ 0 w 1037105"/>
              <a:gd name="connsiteY0" fmla="*/ 1999829 h 1999829"/>
              <a:gd name="connsiteX1" fmla="*/ 0 w 1037105"/>
              <a:gd name="connsiteY1" fmla="*/ 583372 h 1999829"/>
              <a:gd name="connsiteX2" fmla="*/ 453733 w 1037105"/>
              <a:gd name="connsiteY2" fmla="*/ 129639 h 1999829"/>
              <a:gd name="connsiteX3" fmla="*/ 777829 w 1037105"/>
              <a:gd name="connsiteY3" fmla="*/ 129638 h 1999829"/>
              <a:gd name="connsiteX4" fmla="*/ 777829 w 1037105"/>
              <a:gd name="connsiteY4" fmla="*/ 0 h 1999829"/>
              <a:gd name="connsiteX5" fmla="*/ 1037105 w 1037105"/>
              <a:gd name="connsiteY5" fmla="*/ 259276 h 1999829"/>
              <a:gd name="connsiteX6" fmla="*/ 777829 w 1037105"/>
              <a:gd name="connsiteY6" fmla="*/ 518553 h 1999829"/>
              <a:gd name="connsiteX7" fmla="*/ 777829 w 1037105"/>
              <a:gd name="connsiteY7" fmla="*/ 388914 h 1999829"/>
              <a:gd name="connsiteX8" fmla="*/ 453733 w 1037105"/>
              <a:gd name="connsiteY8" fmla="*/ 388914 h 1999829"/>
              <a:gd name="connsiteX9" fmla="*/ 259276 w 1037105"/>
              <a:gd name="connsiteY9" fmla="*/ 583371 h 1999829"/>
              <a:gd name="connsiteX10" fmla="*/ 259276 w 1037105"/>
              <a:gd name="connsiteY10" fmla="*/ 1999829 h 1999829"/>
              <a:gd name="connsiteX11" fmla="*/ 127201 w 1037105"/>
              <a:gd name="connsiteY11" fmla="*/ 1997901 h 1999829"/>
              <a:gd name="connsiteX12" fmla="*/ 0 w 1037105"/>
              <a:gd name="connsiteY12" fmla="*/ 1999829 h 1999829"/>
              <a:gd name="connsiteX0" fmla="*/ 0 w 1037105"/>
              <a:gd name="connsiteY0" fmla="*/ 1999829 h 2161194"/>
              <a:gd name="connsiteX1" fmla="*/ 0 w 1037105"/>
              <a:gd name="connsiteY1" fmla="*/ 583372 h 2161194"/>
              <a:gd name="connsiteX2" fmla="*/ 453733 w 1037105"/>
              <a:gd name="connsiteY2" fmla="*/ 129639 h 2161194"/>
              <a:gd name="connsiteX3" fmla="*/ 777829 w 1037105"/>
              <a:gd name="connsiteY3" fmla="*/ 129638 h 2161194"/>
              <a:gd name="connsiteX4" fmla="*/ 777829 w 1037105"/>
              <a:gd name="connsiteY4" fmla="*/ 0 h 2161194"/>
              <a:gd name="connsiteX5" fmla="*/ 1037105 w 1037105"/>
              <a:gd name="connsiteY5" fmla="*/ 259276 h 2161194"/>
              <a:gd name="connsiteX6" fmla="*/ 777829 w 1037105"/>
              <a:gd name="connsiteY6" fmla="*/ 518553 h 2161194"/>
              <a:gd name="connsiteX7" fmla="*/ 777829 w 1037105"/>
              <a:gd name="connsiteY7" fmla="*/ 388914 h 2161194"/>
              <a:gd name="connsiteX8" fmla="*/ 453733 w 1037105"/>
              <a:gd name="connsiteY8" fmla="*/ 388914 h 2161194"/>
              <a:gd name="connsiteX9" fmla="*/ 259276 w 1037105"/>
              <a:gd name="connsiteY9" fmla="*/ 583371 h 2161194"/>
              <a:gd name="connsiteX10" fmla="*/ 259276 w 1037105"/>
              <a:gd name="connsiteY10" fmla="*/ 2161194 h 2161194"/>
              <a:gd name="connsiteX11" fmla="*/ 127201 w 1037105"/>
              <a:gd name="connsiteY11" fmla="*/ 1997901 h 2161194"/>
              <a:gd name="connsiteX12" fmla="*/ 0 w 1037105"/>
              <a:gd name="connsiteY12" fmla="*/ 1999829 h 2161194"/>
              <a:gd name="connsiteX0" fmla="*/ 0 w 1037105"/>
              <a:gd name="connsiteY0" fmla="*/ 2174640 h 2174640"/>
              <a:gd name="connsiteX1" fmla="*/ 0 w 1037105"/>
              <a:gd name="connsiteY1" fmla="*/ 583372 h 2174640"/>
              <a:gd name="connsiteX2" fmla="*/ 453733 w 1037105"/>
              <a:gd name="connsiteY2" fmla="*/ 129639 h 2174640"/>
              <a:gd name="connsiteX3" fmla="*/ 777829 w 1037105"/>
              <a:gd name="connsiteY3" fmla="*/ 129638 h 2174640"/>
              <a:gd name="connsiteX4" fmla="*/ 777829 w 1037105"/>
              <a:gd name="connsiteY4" fmla="*/ 0 h 2174640"/>
              <a:gd name="connsiteX5" fmla="*/ 1037105 w 1037105"/>
              <a:gd name="connsiteY5" fmla="*/ 259276 h 2174640"/>
              <a:gd name="connsiteX6" fmla="*/ 777829 w 1037105"/>
              <a:gd name="connsiteY6" fmla="*/ 518553 h 2174640"/>
              <a:gd name="connsiteX7" fmla="*/ 777829 w 1037105"/>
              <a:gd name="connsiteY7" fmla="*/ 388914 h 2174640"/>
              <a:gd name="connsiteX8" fmla="*/ 453733 w 1037105"/>
              <a:gd name="connsiteY8" fmla="*/ 388914 h 2174640"/>
              <a:gd name="connsiteX9" fmla="*/ 259276 w 1037105"/>
              <a:gd name="connsiteY9" fmla="*/ 583371 h 2174640"/>
              <a:gd name="connsiteX10" fmla="*/ 259276 w 1037105"/>
              <a:gd name="connsiteY10" fmla="*/ 2161194 h 2174640"/>
              <a:gd name="connsiteX11" fmla="*/ 127201 w 1037105"/>
              <a:gd name="connsiteY11" fmla="*/ 1997901 h 2174640"/>
              <a:gd name="connsiteX12" fmla="*/ 0 w 1037105"/>
              <a:gd name="connsiteY12" fmla="*/ 2174640 h 217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105" h="2174640">
                <a:moveTo>
                  <a:pt x="0" y="2174640"/>
                </a:moveTo>
                <a:lnTo>
                  <a:pt x="0" y="583372"/>
                </a:lnTo>
                <a:cubicBezTo>
                  <a:pt x="0" y="332782"/>
                  <a:pt x="203143" y="129639"/>
                  <a:pt x="453733" y="129639"/>
                </a:cubicBezTo>
                <a:lnTo>
                  <a:pt x="777829" y="129638"/>
                </a:lnTo>
                <a:lnTo>
                  <a:pt x="777829" y="0"/>
                </a:lnTo>
                <a:lnTo>
                  <a:pt x="1037105" y="259276"/>
                </a:lnTo>
                <a:lnTo>
                  <a:pt x="777829" y="518553"/>
                </a:lnTo>
                <a:lnTo>
                  <a:pt x="777829" y="388914"/>
                </a:lnTo>
                <a:lnTo>
                  <a:pt x="453733" y="388914"/>
                </a:lnTo>
                <a:cubicBezTo>
                  <a:pt x="346337" y="388914"/>
                  <a:pt x="259276" y="475975"/>
                  <a:pt x="259276" y="583371"/>
                </a:cubicBezTo>
                <a:lnTo>
                  <a:pt x="259276" y="2161194"/>
                </a:lnTo>
                <a:lnTo>
                  <a:pt x="127201" y="1997901"/>
                </a:lnTo>
                <a:lnTo>
                  <a:pt x="0" y="2174640"/>
                </a:lnTo>
                <a:close/>
              </a:path>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rgbClr val="000000"/>
              </a:solidFill>
              <a:effectLst/>
              <a:latin typeface="Arial"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19" y="1481393"/>
            <a:ext cx="1232974" cy="654759"/>
          </a:xfrm>
          <a:prstGeom prst="rect">
            <a:avLst/>
          </a:prstGeom>
          <a:solidFill>
            <a:schemeClr val="bg1"/>
          </a:solidFill>
        </p:spPr>
      </p:pic>
      <p:sp>
        <p:nvSpPr>
          <p:cNvPr id="96" name="Freeform 95"/>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557" name="Rectangle 93"/>
          <p:cNvSpPr>
            <a:spLocks noChangeArrowheads="1"/>
          </p:cNvSpPr>
          <p:nvPr/>
        </p:nvSpPr>
        <p:spPr bwMode="auto">
          <a:xfrm>
            <a:off x="1293799" y="3703637"/>
            <a:ext cx="9144000" cy="1390651"/>
          </a:xfrm>
          <a:prstGeom prst="rect">
            <a:avLst/>
          </a:prstGeom>
          <a:solidFill>
            <a:schemeClr val="bg1"/>
          </a:solidFill>
          <a:ln w="9525">
            <a:noFill/>
            <a:miter lim="800000"/>
            <a:headEnd/>
            <a:tailEnd/>
          </a:ln>
          <a:effectLst/>
        </p:spPr>
        <p:txBody>
          <a:bodyPr wrap="none" anchor="ctr"/>
          <a:lstStyle/>
          <a:p>
            <a:endParaRPr lang="en-US">
              <a:solidFill>
                <a:prstClr val="black"/>
              </a:solidFill>
              <a:latin typeface="Calibri" panose="020F0502020204030204" pitchFamily="34" charset="0"/>
              <a:ea typeface="ヒラギノ角ゴ Pro W3" pitchFamily="127" charset="-128"/>
              <a:cs typeface="+mn-cs"/>
            </a:endParaRPr>
          </a:p>
        </p:txBody>
      </p:sp>
      <p:pic>
        <p:nvPicPr>
          <p:cNvPr id="62465" name="Picture 4" descr="bkgd_09 copy"/>
          <p:cNvPicPr>
            <a:picLocks noChangeAspect="1" noChangeArrowheads="1"/>
          </p:cNvPicPr>
          <p:nvPr/>
        </p:nvPicPr>
        <p:blipFill>
          <a:blip r:embed="rId4" cstate="print"/>
          <a:srcRect/>
          <a:stretch>
            <a:fillRect/>
          </a:stretch>
        </p:blipFill>
        <p:spPr bwMode="auto">
          <a:xfrm>
            <a:off x="1295400" y="838200"/>
            <a:ext cx="9140825" cy="4354685"/>
          </a:xfrm>
          <a:prstGeom prst="rect">
            <a:avLst/>
          </a:prstGeom>
          <a:noFill/>
          <a:ln w="9525">
            <a:noFill/>
            <a:miter lim="800000"/>
            <a:headEnd/>
            <a:tailEnd/>
          </a:ln>
        </p:spPr>
      </p:pic>
      <p:sp>
        <p:nvSpPr>
          <p:cNvPr id="62466" name="Title 1"/>
          <p:cNvSpPr>
            <a:spLocks noGrp="1"/>
          </p:cNvSpPr>
          <p:nvPr>
            <p:ph type="title" idx="4294967295"/>
          </p:nvPr>
        </p:nvSpPr>
        <p:spPr bwMode="auto">
          <a:xfrm>
            <a:off x="1343705" y="38709"/>
            <a:ext cx="6826250" cy="856455"/>
          </a:xfrm>
          <a:prstGeom prst="rect">
            <a:avLst/>
          </a:prstGeom>
          <a:noFill/>
          <a:ln>
            <a:miter lim="800000"/>
            <a:headEnd/>
            <a:tailEnd/>
          </a:ln>
        </p:spPr>
        <p:txBody>
          <a:bodyPr/>
          <a:lstStyle/>
          <a:p>
            <a:pPr algn="l"/>
            <a:r>
              <a:rPr lang="en-US" sz="3600" b="1" dirty="0">
                <a:solidFill>
                  <a:srgbClr val="EA7C1E"/>
                </a:solidFill>
                <a:latin typeface="+mn-lt"/>
              </a:rPr>
              <a:t>Linux on the mainframe…</a:t>
            </a:r>
          </a:p>
        </p:txBody>
      </p:sp>
      <p:sp>
        <p:nvSpPr>
          <p:cNvPr id="5" name="Rectangle 4"/>
          <p:cNvSpPr/>
          <p:nvPr/>
        </p:nvSpPr>
        <p:spPr>
          <a:xfrm>
            <a:off x="1484320" y="782637"/>
            <a:ext cx="1260475"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prstClr val="white"/>
                </a:solidFill>
                <a:latin typeface="Helvetica"/>
                <a:cs typeface="Helvetica"/>
              </a:rPr>
              <a:t>Distributions</a:t>
            </a:r>
          </a:p>
        </p:txBody>
      </p:sp>
      <p:sp>
        <p:nvSpPr>
          <p:cNvPr id="6" name="Rectangle 5"/>
          <p:cNvSpPr/>
          <p:nvPr/>
        </p:nvSpPr>
        <p:spPr>
          <a:xfrm>
            <a:off x="2816212" y="782637"/>
            <a:ext cx="1077912"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a:solidFill>
                  <a:prstClr val="white"/>
                </a:solidFill>
                <a:latin typeface="Helvetica"/>
                <a:cs typeface="Helvetica"/>
              </a:rPr>
              <a:t>Hypervisors</a:t>
            </a:r>
          </a:p>
        </p:txBody>
      </p:sp>
      <p:sp>
        <p:nvSpPr>
          <p:cNvPr id="7" name="Rectangle 6"/>
          <p:cNvSpPr/>
          <p:nvPr/>
        </p:nvSpPr>
        <p:spPr>
          <a:xfrm>
            <a:off x="3976674" y="782637"/>
            <a:ext cx="1036638"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prstClr val="white"/>
                </a:solidFill>
                <a:latin typeface="Helvetica"/>
                <a:cs typeface="Helvetica"/>
              </a:rPr>
              <a:t>Languages</a:t>
            </a:r>
          </a:p>
        </p:txBody>
      </p:sp>
      <p:sp>
        <p:nvSpPr>
          <p:cNvPr id="8" name="Rectangle 7"/>
          <p:cNvSpPr/>
          <p:nvPr/>
        </p:nvSpPr>
        <p:spPr>
          <a:xfrm>
            <a:off x="6195999" y="782637"/>
            <a:ext cx="1119188"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prstClr val="white"/>
                </a:solidFill>
                <a:latin typeface="Helvetica"/>
                <a:cs typeface="Helvetica"/>
              </a:rPr>
              <a:t>Management</a:t>
            </a:r>
          </a:p>
        </p:txBody>
      </p:sp>
      <p:sp>
        <p:nvSpPr>
          <p:cNvPr id="9" name="Rectangle 8"/>
          <p:cNvSpPr/>
          <p:nvPr/>
        </p:nvSpPr>
        <p:spPr>
          <a:xfrm>
            <a:off x="8270874" y="782637"/>
            <a:ext cx="954087"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a:solidFill>
                  <a:prstClr val="white"/>
                </a:solidFill>
                <a:latin typeface="Helvetica"/>
                <a:cs typeface="Helvetica"/>
              </a:rPr>
              <a:t>Database</a:t>
            </a:r>
          </a:p>
        </p:txBody>
      </p:sp>
      <p:sp>
        <p:nvSpPr>
          <p:cNvPr id="10" name="Rectangle 9"/>
          <p:cNvSpPr/>
          <p:nvPr/>
        </p:nvSpPr>
        <p:spPr>
          <a:xfrm>
            <a:off x="9377395" y="782637"/>
            <a:ext cx="925513" cy="261939"/>
          </a:xfrm>
          <a:prstGeom prst="rect">
            <a:avLst/>
          </a:prstGeom>
          <a:solidFill>
            <a:srgbClr val="EA7C1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a:solidFill>
                  <a:prstClr val="white"/>
                </a:solidFill>
                <a:latin typeface="Helvetica"/>
                <a:cs typeface="Helvetica"/>
              </a:rPr>
              <a:t>Analytics</a:t>
            </a:r>
          </a:p>
        </p:txBody>
      </p:sp>
      <p:sp>
        <p:nvSpPr>
          <p:cNvPr id="11" name="Rectangle 10"/>
          <p:cNvSpPr/>
          <p:nvPr/>
        </p:nvSpPr>
        <p:spPr>
          <a:xfrm>
            <a:off x="5095862" y="782637"/>
            <a:ext cx="1047750"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a:solidFill>
                  <a:prstClr val="white"/>
                </a:solidFill>
                <a:latin typeface="Helvetica"/>
                <a:cs typeface="Helvetica"/>
              </a:rPr>
              <a:t>Runtimes</a:t>
            </a:r>
          </a:p>
        </p:txBody>
      </p:sp>
      <p:pic>
        <p:nvPicPr>
          <p:cNvPr id="62474" name="Picture 11"/>
          <p:cNvPicPr>
            <a:picLocks/>
          </p:cNvPicPr>
          <p:nvPr/>
        </p:nvPicPr>
        <p:blipFill>
          <a:blip r:embed="rId5"/>
          <a:srcRect/>
          <a:stretch>
            <a:fillRect/>
          </a:stretch>
        </p:blipFill>
        <p:spPr bwMode="auto">
          <a:xfrm>
            <a:off x="9529749" y="1504979"/>
            <a:ext cx="738188" cy="242887"/>
          </a:xfrm>
          <a:prstGeom prst="rect">
            <a:avLst/>
          </a:prstGeom>
          <a:noFill/>
          <a:ln w="9525">
            <a:noFill/>
            <a:miter lim="800000"/>
            <a:headEnd/>
            <a:tailEnd/>
          </a:ln>
        </p:spPr>
      </p:pic>
      <p:pic>
        <p:nvPicPr>
          <p:cNvPr id="62475" name="Picture 12"/>
          <p:cNvPicPr>
            <a:picLocks noChangeAspect="1"/>
          </p:cNvPicPr>
          <p:nvPr/>
        </p:nvPicPr>
        <p:blipFill>
          <a:blip r:embed="rId6"/>
          <a:srcRect/>
          <a:stretch>
            <a:fillRect/>
          </a:stretch>
        </p:blipFill>
        <p:spPr bwMode="auto">
          <a:xfrm>
            <a:off x="9440895" y="1117598"/>
            <a:ext cx="860425" cy="342900"/>
          </a:xfrm>
          <a:prstGeom prst="rect">
            <a:avLst/>
          </a:prstGeom>
          <a:noFill/>
          <a:ln w="9525">
            <a:noFill/>
            <a:miter lim="800000"/>
            <a:headEnd/>
            <a:tailEnd/>
          </a:ln>
        </p:spPr>
      </p:pic>
      <p:pic>
        <p:nvPicPr>
          <p:cNvPr id="62476" name="Picture 13"/>
          <p:cNvPicPr>
            <a:picLocks/>
          </p:cNvPicPr>
          <p:nvPr/>
        </p:nvPicPr>
        <p:blipFill>
          <a:blip r:embed="rId7"/>
          <a:srcRect l="27022" t="5891" r="4251" b="15149"/>
          <a:stretch>
            <a:fillRect/>
          </a:stretch>
        </p:blipFill>
        <p:spPr bwMode="auto">
          <a:xfrm>
            <a:off x="9544037" y="3394105"/>
            <a:ext cx="677862" cy="566737"/>
          </a:xfrm>
          <a:prstGeom prst="rect">
            <a:avLst/>
          </a:prstGeom>
          <a:noFill/>
          <a:ln w="9525">
            <a:noFill/>
            <a:miter lim="800000"/>
            <a:headEnd/>
            <a:tailEnd/>
          </a:ln>
        </p:spPr>
      </p:pic>
      <p:pic>
        <p:nvPicPr>
          <p:cNvPr id="62477" name="Picture 14"/>
          <p:cNvPicPr>
            <a:picLocks/>
          </p:cNvPicPr>
          <p:nvPr/>
        </p:nvPicPr>
        <p:blipFill>
          <a:blip r:embed="rId8"/>
          <a:srcRect/>
          <a:stretch>
            <a:fillRect/>
          </a:stretch>
        </p:blipFill>
        <p:spPr bwMode="auto">
          <a:xfrm>
            <a:off x="9472645" y="2800378"/>
            <a:ext cx="804863" cy="525463"/>
          </a:xfrm>
          <a:prstGeom prst="rect">
            <a:avLst/>
          </a:prstGeom>
          <a:noFill/>
          <a:ln w="9525">
            <a:noFill/>
            <a:miter lim="800000"/>
            <a:headEnd/>
            <a:tailEnd/>
          </a:ln>
        </p:spPr>
      </p:pic>
      <p:pic>
        <p:nvPicPr>
          <p:cNvPr id="62478" name="Picture 15"/>
          <p:cNvPicPr>
            <a:picLocks noChangeAspect="1"/>
          </p:cNvPicPr>
          <p:nvPr/>
        </p:nvPicPr>
        <p:blipFill>
          <a:blip r:embed="rId9"/>
          <a:srcRect/>
          <a:stretch>
            <a:fillRect/>
          </a:stretch>
        </p:blipFill>
        <p:spPr bwMode="auto">
          <a:xfrm>
            <a:off x="2892437" y="1444628"/>
            <a:ext cx="923925" cy="274637"/>
          </a:xfrm>
          <a:prstGeom prst="rect">
            <a:avLst/>
          </a:prstGeom>
          <a:noFill/>
          <a:ln w="9525">
            <a:noFill/>
            <a:miter lim="800000"/>
            <a:headEnd/>
            <a:tailEnd/>
          </a:ln>
        </p:spPr>
      </p:pic>
      <p:sp>
        <p:nvSpPr>
          <p:cNvPr id="17" name="TextBox 16"/>
          <p:cNvSpPr txBox="1"/>
          <p:nvPr/>
        </p:nvSpPr>
        <p:spPr>
          <a:xfrm>
            <a:off x="2916996" y="2569503"/>
            <a:ext cx="853888" cy="435825"/>
          </a:xfrm>
          <a:prstGeom prst="rect">
            <a:avLst/>
          </a:prstGeom>
          <a:noFill/>
        </p:spPr>
        <p:txBody>
          <a:bodyPr wrap="none">
            <a:spAutoFit/>
          </a:bodyPr>
          <a:lstStyle/>
          <a:p>
            <a:pPr algn="ctr">
              <a:defRPr/>
            </a:pPr>
            <a:r>
              <a:rPr lang="en-US" sz="2400" b="1">
                <a:gradFill flip="none" rotWithShape="1">
                  <a:gsLst>
                    <a:gs pos="0">
                      <a:srgbClr val="7F1C7D"/>
                    </a:gs>
                    <a:gs pos="100000">
                      <a:srgbClr val="7F1C7D">
                        <a:lumMod val="50000"/>
                      </a:srgbClr>
                    </a:gs>
                  </a:gsLst>
                  <a:lin ang="5400000" scaled="0"/>
                  <a:tileRect/>
                </a:gradFill>
                <a:latin typeface="Arial Narrow"/>
                <a:ea typeface="ヒラギノ角ゴ Pro W3" pitchFamily="127" charset="-128"/>
                <a:cs typeface="Arial Narrow"/>
              </a:rPr>
              <a:t>LPAR</a:t>
            </a:r>
          </a:p>
        </p:txBody>
      </p:sp>
      <p:pic>
        <p:nvPicPr>
          <p:cNvPr id="62480" name="Picture 17" descr="zVM.gif"/>
          <p:cNvPicPr>
            <a:picLocks/>
          </p:cNvPicPr>
          <p:nvPr/>
        </p:nvPicPr>
        <p:blipFill>
          <a:blip r:embed="rId10"/>
          <a:srcRect/>
          <a:stretch>
            <a:fillRect/>
          </a:stretch>
        </p:blipFill>
        <p:spPr bwMode="auto">
          <a:xfrm>
            <a:off x="3079737" y="1919288"/>
            <a:ext cx="550862" cy="557213"/>
          </a:xfrm>
          <a:prstGeom prst="rect">
            <a:avLst/>
          </a:prstGeom>
          <a:noFill/>
          <a:ln w="9525">
            <a:noFill/>
            <a:miter lim="800000"/>
            <a:headEnd/>
            <a:tailEnd/>
          </a:ln>
        </p:spPr>
      </p:pic>
      <p:pic>
        <p:nvPicPr>
          <p:cNvPr id="62481" name="Picture 18"/>
          <p:cNvPicPr>
            <a:picLocks noChangeAspect="1"/>
          </p:cNvPicPr>
          <p:nvPr/>
        </p:nvPicPr>
        <p:blipFill>
          <a:blip r:embed="rId11"/>
          <a:srcRect/>
          <a:stretch>
            <a:fillRect/>
          </a:stretch>
        </p:blipFill>
        <p:spPr bwMode="auto">
          <a:xfrm>
            <a:off x="1490673" y="1423988"/>
            <a:ext cx="1260475" cy="328613"/>
          </a:xfrm>
          <a:prstGeom prst="rect">
            <a:avLst/>
          </a:prstGeom>
          <a:noFill/>
          <a:ln w="9525">
            <a:noFill/>
            <a:miter lim="800000"/>
            <a:headEnd/>
            <a:tailEnd/>
          </a:ln>
        </p:spPr>
      </p:pic>
      <p:pic>
        <p:nvPicPr>
          <p:cNvPr id="62482" name="Picture 19"/>
          <p:cNvPicPr>
            <a:picLocks noChangeAspect="1"/>
          </p:cNvPicPr>
          <p:nvPr/>
        </p:nvPicPr>
        <p:blipFill>
          <a:blip r:embed="rId12"/>
          <a:srcRect/>
          <a:stretch>
            <a:fillRect/>
          </a:stretch>
        </p:blipFill>
        <p:spPr bwMode="auto">
          <a:xfrm>
            <a:off x="8270862" y="1182717"/>
            <a:ext cx="957262" cy="225425"/>
          </a:xfrm>
          <a:prstGeom prst="rect">
            <a:avLst/>
          </a:prstGeom>
          <a:noFill/>
          <a:ln w="9525">
            <a:noFill/>
            <a:miter lim="800000"/>
            <a:headEnd/>
            <a:tailEnd/>
          </a:ln>
        </p:spPr>
      </p:pic>
      <p:pic>
        <p:nvPicPr>
          <p:cNvPr id="62483" name="Picture 20"/>
          <p:cNvPicPr>
            <a:picLocks noChangeAspect="1"/>
          </p:cNvPicPr>
          <p:nvPr/>
        </p:nvPicPr>
        <p:blipFill>
          <a:blip r:embed="rId13"/>
          <a:srcRect/>
          <a:stretch>
            <a:fillRect/>
          </a:stretch>
        </p:blipFill>
        <p:spPr bwMode="auto">
          <a:xfrm>
            <a:off x="8270862" y="1463674"/>
            <a:ext cx="957262" cy="239712"/>
          </a:xfrm>
          <a:prstGeom prst="rect">
            <a:avLst/>
          </a:prstGeom>
          <a:noFill/>
          <a:ln w="9525">
            <a:noFill/>
            <a:miter lim="800000"/>
            <a:headEnd/>
            <a:tailEnd/>
          </a:ln>
        </p:spPr>
      </p:pic>
      <p:pic>
        <p:nvPicPr>
          <p:cNvPr id="62484" name="Picture 21"/>
          <p:cNvPicPr>
            <a:picLocks noChangeAspect="1"/>
          </p:cNvPicPr>
          <p:nvPr/>
        </p:nvPicPr>
        <p:blipFill>
          <a:blip r:embed="rId14"/>
          <a:srcRect/>
          <a:stretch>
            <a:fillRect/>
          </a:stretch>
        </p:blipFill>
        <p:spPr bwMode="auto">
          <a:xfrm>
            <a:off x="8270862" y="1785935"/>
            <a:ext cx="957262" cy="127000"/>
          </a:xfrm>
          <a:prstGeom prst="rect">
            <a:avLst/>
          </a:prstGeom>
          <a:noFill/>
          <a:ln w="9525">
            <a:noFill/>
            <a:miter lim="800000"/>
            <a:headEnd/>
            <a:tailEnd/>
          </a:ln>
        </p:spPr>
      </p:pic>
      <p:pic>
        <p:nvPicPr>
          <p:cNvPr id="62485" name="Picture 22"/>
          <p:cNvPicPr>
            <a:picLocks noChangeAspect="1"/>
          </p:cNvPicPr>
          <p:nvPr/>
        </p:nvPicPr>
        <p:blipFill>
          <a:blip r:embed="rId15"/>
          <a:srcRect/>
          <a:stretch>
            <a:fillRect/>
          </a:stretch>
        </p:blipFill>
        <p:spPr bwMode="auto">
          <a:xfrm>
            <a:off x="8478836" y="1981227"/>
            <a:ext cx="542925" cy="271463"/>
          </a:xfrm>
          <a:prstGeom prst="rect">
            <a:avLst/>
          </a:prstGeom>
          <a:noFill/>
          <a:ln w="9525">
            <a:noFill/>
            <a:miter lim="800000"/>
            <a:headEnd/>
            <a:tailEnd/>
          </a:ln>
        </p:spPr>
      </p:pic>
      <p:pic>
        <p:nvPicPr>
          <p:cNvPr id="62486" name="Picture 23"/>
          <p:cNvPicPr>
            <a:picLocks noChangeAspect="1"/>
          </p:cNvPicPr>
          <p:nvPr/>
        </p:nvPicPr>
        <p:blipFill>
          <a:blip r:embed="rId16"/>
          <a:srcRect/>
          <a:stretch>
            <a:fillRect/>
          </a:stretch>
        </p:blipFill>
        <p:spPr bwMode="auto">
          <a:xfrm>
            <a:off x="8521687" y="2333653"/>
            <a:ext cx="457200" cy="311151"/>
          </a:xfrm>
          <a:prstGeom prst="rect">
            <a:avLst/>
          </a:prstGeom>
          <a:noFill/>
          <a:ln w="9525">
            <a:noFill/>
            <a:miter lim="800000"/>
            <a:headEnd/>
            <a:tailEnd/>
          </a:ln>
        </p:spPr>
      </p:pic>
      <p:sp>
        <p:nvSpPr>
          <p:cNvPr id="62487" name="TextBox 24"/>
          <p:cNvSpPr txBox="1">
            <a:spLocks noChangeArrowheads="1"/>
          </p:cNvSpPr>
          <p:nvPr/>
        </p:nvSpPr>
        <p:spPr bwMode="auto">
          <a:xfrm>
            <a:off x="8506504" y="3281391"/>
            <a:ext cx="482824" cy="264047"/>
          </a:xfrm>
          <a:prstGeom prst="rect">
            <a:avLst/>
          </a:prstGeom>
          <a:noFill/>
          <a:ln w="9525">
            <a:noFill/>
            <a:miter lim="800000"/>
            <a:headEnd/>
            <a:tailEnd/>
          </a:ln>
        </p:spPr>
        <p:txBody>
          <a:bodyPr wrap="none">
            <a:spAutoFit/>
          </a:bodyPr>
          <a:lstStyle/>
          <a:p>
            <a:pPr algn="ctr"/>
            <a:r>
              <a:rPr lang="en-US" sz="1200">
                <a:solidFill>
                  <a:srgbClr val="20AFE5"/>
                </a:solidFill>
                <a:latin typeface="Lubalin for IBM Demi" pitchFamily="18" charset="0"/>
                <a:ea typeface="ヒラギノ角ゴ Pro W3" pitchFamily="127" charset="-128"/>
              </a:rPr>
              <a:t>DB2</a:t>
            </a:r>
            <a:endParaRPr lang="en-US" sz="1200">
              <a:solidFill>
                <a:srgbClr val="20AFE5"/>
              </a:solidFill>
              <a:latin typeface="Helvetica Light" pitchFamily="34" charset="0"/>
              <a:ea typeface="ヒラギノ角ゴ Pro W3" pitchFamily="127" charset="-128"/>
            </a:endParaRPr>
          </a:p>
        </p:txBody>
      </p:sp>
      <p:pic>
        <p:nvPicPr>
          <p:cNvPr id="62488" name="Picture 26"/>
          <p:cNvPicPr>
            <a:picLocks noChangeAspect="1"/>
          </p:cNvPicPr>
          <p:nvPr/>
        </p:nvPicPr>
        <p:blipFill>
          <a:blip r:embed="rId17"/>
          <a:srcRect/>
          <a:stretch>
            <a:fillRect/>
          </a:stretch>
        </p:blipFill>
        <p:spPr bwMode="auto">
          <a:xfrm>
            <a:off x="5427649" y="1435130"/>
            <a:ext cx="401638" cy="358775"/>
          </a:xfrm>
          <a:prstGeom prst="rect">
            <a:avLst/>
          </a:prstGeom>
          <a:noFill/>
          <a:ln w="9525">
            <a:noFill/>
            <a:miter lim="800000"/>
            <a:headEnd/>
            <a:tailEnd/>
          </a:ln>
        </p:spPr>
      </p:pic>
      <p:pic>
        <p:nvPicPr>
          <p:cNvPr id="62489" name="Picture 27"/>
          <p:cNvPicPr>
            <a:picLocks noChangeAspect="1"/>
          </p:cNvPicPr>
          <p:nvPr/>
        </p:nvPicPr>
        <p:blipFill>
          <a:blip r:embed="rId18"/>
          <a:srcRect/>
          <a:stretch>
            <a:fillRect/>
          </a:stretch>
        </p:blipFill>
        <p:spPr bwMode="auto">
          <a:xfrm>
            <a:off x="5306999" y="1944688"/>
            <a:ext cx="635000" cy="252413"/>
          </a:xfrm>
          <a:prstGeom prst="rect">
            <a:avLst/>
          </a:prstGeom>
          <a:noFill/>
          <a:ln w="9525">
            <a:noFill/>
            <a:miter lim="800000"/>
            <a:headEnd/>
            <a:tailEnd/>
          </a:ln>
        </p:spPr>
      </p:pic>
      <p:pic>
        <p:nvPicPr>
          <p:cNvPr id="62490" name="Picture 28"/>
          <p:cNvPicPr>
            <a:picLocks noChangeAspect="1"/>
          </p:cNvPicPr>
          <p:nvPr/>
        </p:nvPicPr>
        <p:blipFill>
          <a:blip r:embed="rId19"/>
          <a:srcRect/>
          <a:stretch>
            <a:fillRect/>
          </a:stretch>
        </p:blipFill>
        <p:spPr bwMode="auto">
          <a:xfrm>
            <a:off x="5205399" y="2298701"/>
            <a:ext cx="839788" cy="171451"/>
          </a:xfrm>
          <a:prstGeom prst="rect">
            <a:avLst/>
          </a:prstGeom>
          <a:noFill/>
          <a:ln w="9525">
            <a:noFill/>
            <a:miter lim="800000"/>
            <a:headEnd/>
            <a:tailEnd/>
          </a:ln>
        </p:spPr>
      </p:pic>
      <p:pic>
        <p:nvPicPr>
          <p:cNvPr id="62491" name="Picture 29"/>
          <p:cNvPicPr>
            <a:picLocks noChangeAspect="1"/>
          </p:cNvPicPr>
          <p:nvPr/>
        </p:nvPicPr>
        <p:blipFill>
          <a:blip r:embed="rId20"/>
          <a:srcRect/>
          <a:stretch>
            <a:fillRect/>
          </a:stretch>
        </p:blipFill>
        <p:spPr bwMode="auto">
          <a:xfrm>
            <a:off x="5302237" y="2451100"/>
            <a:ext cx="635000" cy="477837"/>
          </a:xfrm>
          <a:prstGeom prst="rect">
            <a:avLst/>
          </a:prstGeom>
          <a:noFill/>
          <a:ln w="9525">
            <a:noFill/>
            <a:miter lim="800000"/>
            <a:headEnd/>
            <a:tailEnd/>
          </a:ln>
        </p:spPr>
      </p:pic>
      <p:pic>
        <p:nvPicPr>
          <p:cNvPr id="62492" name="Picture 30"/>
          <p:cNvPicPr>
            <a:picLocks noChangeAspect="1"/>
          </p:cNvPicPr>
          <p:nvPr/>
        </p:nvPicPr>
        <p:blipFill>
          <a:blip r:embed="rId21"/>
          <a:srcRect/>
          <a:stretch>
            <a:fillRect/>
          </a:stretch>
        </p:blipFill>
        <p:spPr bwMode="auto">
          <a:xfrm>
            <a:off x="5291170" y="2925768"/>
            <a:ext cx="644525" cy="322263"/>
          </a:xfrm>
          <a:prstGeom prst="rect">
            <a:avLst/>
          </a:prstGeom>
          <a:noFill/>
          <a:ln w="9525">
            <a:noFill/>
            <a:miter lim="800000"/>
            <a:headEnd/>
            <a:tailEnd/>
          </a:ln>
        </p:spPr>
      </p:pic>
      <p:pic>
        <p:nvPicPr>
          <p:cNvPr id="62493" name="Picture 31"/>
          <p:cNvPicPr>
            <a:picLocks noChangeAspect="1"/>
          </p:cNvPicPr>
          <p:nvPr/>
        </p:nvPicPr>
        <p:blipFill>
          <a:blip r:embed="rId22"/>
          <a:srcRect/>
          <a:stretch>
            <a:fillRect/>
          </a:stretch>
        </p:blipFill>
        <p:spPr bwMode="auto">
          <a:xfrm>
            <a:off x="4094157" y="1157314"/>
            <a:ext cx="777875" cy="173039"/>
          </a:xfrm>
          <a:prstGeom prst="rect">
            <a:avLst/>
          </a:prstGeom>
          <a:noFill/>
          <a:ln w="9525">
            <a:noFill/>
            <a:miter lim="800000"/>
            <a:headEnd/>
            <a:tailEnd/>
          </a:ln>
        </p:spPr>
      </p:pic>
      <p:pic>
        <p:nvPicPr>
          <p:cNvPr id="62494" name="Picture 32"/>
          <p:cNvPicPr>
            <a:picLocks noChangeAspect="1"/>
          </p:cNvPicPr>
          <p:nvPr/>
        </p:nvPicPr>
        <p:blipFill>
          <a:blip r:embed="rId23"/>
          <a:srcRect/>
          <a:stretch>
            <a:fillRect/>
          </a:stretch>
        </p:blipFill>
        <p:spPr bwMode="auto">
          <a:xfrm>
            <a:off x="4406887" y="2714625"/>
            <a:ext cx="722312" cy="331787"/>
          </a:xfrm>
          <a:prstGeom prst="rect">
            <a:avLst/>
          </a:prstGeom>
          <a:noFill/>
          <a:ln w="9525">
            <a:noFill/>
            <a:miter lim="800000"/>
            <a:headEnd/>
            <a:tailEnd/>
          </a:ln>
        </p:spPr>
      </p:pic>
      <p:pic>
        <p:nvPicPr>
          <p:cNvPr id="62495" name="Picture 33"/>
          <p:cNvPicPr>
            <a:picLocks noChangeAspect="1"/>
          </p:cNvPicPr>
          <p:nvPr/>
        </p:nvPicPr>
        <p:blipFill>
          <a:blip r:embed="rId24"/>
          <a:srcRect t="28459" b="24100"/>
          <a:stretch>
            <a:fillRect/>
          </a:stretch>
        </p:blipFill>
        <p:spPr bwMode="auto">
          <a:xfrm>
            <a:off x="4000508" y="1397027"/>
            <a:ext cx="966787" cy="246063"/>
          </a:xfrm>
          <a:prstGeom prst="rect">
            <a:avLst/>
          </a:prstGeom>
          <a:noFill/>
          <a:ln w="9525">
            <a:noFill/>
            <a:miter lim="800000"/>
            <a:headEnd/>
            <a:tailEnd/>
          </a:ln>
        </p:spPr>
      </p:pic>
      <p:pic>
        <p:nvPicPr>
          <p:cNvPr id="62496" name="Picture 34"/>
          <p:cNvPicPr>
            <a:picLocks noChangeAspect="1"/>
          </p:cNvPicPr>
          <p:nvPr/>
        </p:nvPicPr>
        <p:blipFill>
          <a:blip r:embed="rId25"/>
          <a:srcRect/>
          <a:stretch>
            <a:fillRect/>
          </a:stretch>
        </p:blipFill>
        <p:spPr bwMode="auto">
          <a:xfrm>
            <a:off x="4584694" y="1984405"/>
            <a:ext cx="401637" cy="257175"/>
          </a:xfrm>
          <a:prstGeom prst="rect">
            <a:avLst/>
          </a:prstGeom>
          <a:noFill/>
          <a:ln w="9525">
            <a:noFill/>
            <a:miter lim="800000"/>
            <a:headEnd/>
            <a:tailEnd/>
          </a:ln>
        </p:spPr>
      </p:pic>
      <p:pic>
        <p:nvPicPr>
          <p:cNvPr id="62497" name="Picture 35"/>
          <p:cNvPicPr>
            <a:picLocks noChangeAspect="1"/>
          </p:cNvPicPr>
          <p:nvPr/>
        </p:nvPicPr>
        <p:blipFill>
          <a:blip r:embed="rId26"/>
          <a:srcRect/>
          <a:stretch>
            <a:fillRect/>
          </a:stretch>
        </p:blipFill>
        <p:spPr bwMode="auto">
          <a:xfrm>
            <a:off x="4605337" y="1630360"/>
            <a:ext cx="403225" cy="228600"/>
          </a:xfrm>
          <a:prstGeom prst="rect">
            <a:avLst/>
          </a:prstGeom>
          <a:noFill/>
          <a:ln w="9525">
            <a:noFill/>
            <a:miter lim="800000"/>
            <a:headEnd/>
            <a:tailEnd/>
          </a:ln>
        </p:spPr>
      </p:pic>
      <p:pic>
        <p:nvPicPr>
          <p:cNvPr id="62498" name="Picture 36"/>
          <p:cNvPicPr>
            <a:picLocks noChangeAspect="1"/>
          </p:cNvPicPr>
          <p:nvPr/>
        </p:nvPicPr>
        <p:blipFill>
          <a:blip r:embed="rId27"/>
          <a:srcRect/>
          <a:stretch>
            <a:fillRect/>
          </a:stretch>
        </p:blipFill>
        <p:spPr bwMode="auto">
          <a:xfrm>
            <a:off x="3952875" y="1895477"/>
            <a:ext cx="542925" cy="407987"/>
          </a:xfrm>
          <a:prstGeom prst="rect">
            <a:avLst/>
          </a:prstGeom>
          <a:noFill/>
          <a:ln w="9525">
            <a:noFill/>
            <a:miter lim="800000"/>
            <a:headEnd/>
            <a:tailEnd/>
          </a:ln>
        </p:spPr>
      </p:pic>
      <p:pic>
        <p:nvPicPr>
          <p:cNvPr id="62499" name="Picture 37"/>
          <p:cNvPicPr>
            <a:picLocks noChangeAspect="1"/>
          </p:cNvPicPr>
          <p:nvPr/>
        </p:nvPicPr>
        <p:blipFill>
          <a:blip r:embed="rId28"/>
          <a:srcRect/>
          <a:stretch>
            <a:fillRect/>
          </a:stretch>
        </p:blipFill>
        <p:spPr bwMode="auto">
          <a:xfrm>
            <a:off x="4181462" y="2266948"/>
            <a:ext cx="690562" cy="265112"/>
          </a:xfrm>
          <a:prstGeom prst="rect">
            <a:avLst/>
          </a:prstGeom>
          <a:noFill/>
          <a:ln w="9525">
            <a:noFill/>
            <a:miter lim="800000"/>
            <a:headEnd/>
            <a:tailEnd/>
          </a:ln>
        </p:spPr>
      </p:pic>
      <p:pic>
        <p:nvPicPr>
          <p:cNvPr id="62500" name="Picture 38"/>
          <p:cNvPicPr>
            <a:picLocks noChangeAspect="1"/>
          </p:cNvPicPr>
          <p:nvPr/>
        </p:nvPicPr>
        <p:blipFill>
          <a:blip r:embed="rId29"/>
          <a:srcRect/>
          <a:stretch>
            <a:fillRect/>
          </a:stretch>
        </p:blipFill>
        <p:spPr bwMode="auto">
          <a:xfrm>
            <a:off x="3983024" y="2460628"/>
            <a:ext cx="1162050" cy="300037"/>
          </a:xfrm>
          <a:prstGeom prst="rect">
            <a:avLst/>
          </a:prstGeom>
          <a:noFill/>
          <a:ln w="9525">
            <a:noFill/>
            <a:miter lim="800000"/>
            <a:headEnd/>
            <a:tailEnd/>
          </a:ln>
        </p:spPr>
      </p:pic>
      <p:pic>
        <p:nvPicPr>
          <p:cNvPr id="62501" name="Picture 39"/>
          <p:cNvPicPr>
            <a:picLocks noChangeAspect="1"/>
          </p:cNvPicPr>
          <p:nvPr/>
        </p:nvPicPr>
        <p:blipFill>
          <a:blip r:embed="rId30"/>
          <a:srcRect/>
          <a:stretch>
            <a:fillRect/>
          </a:stretch>
        </p:blipFill>
        <p:spPr bwMode="auto">
          <a:xfrm>
            <a:off x="3952868" y="1631980"/>
            <a:ext cx="566737" cy="225425"/>
          </a:xfrm>
          <a:prstGeom prst="rect">
            <a:avLst/>
          </a:prstGeom>
          <a:noFill/>
          <a:ln w="9525">
            <a:noFill/>
            <a:miter lim="800000"/>
            <a:headEnd/>
            <a:tailEnd/>
          </a:ln>
        </p:spPr>
      </p:pic>
      <p:pic>
        <p:nvPicPr>
          <p:cNvPr id="62502" name="Picture 40"/>
          <p:cNvPicPr>
            <a:picLocks noChangeAspect="1"/>
          </p:cNvPicPr>
          <p:nvPr/>
        </p:nvPicPr>
        <p:blipFill>
          <a:blip r:embed="rId31"/>
          <a:srcRect/>
          <a:stretch>
            <a:fillRect/>
          </a:stretch>
        </p:blipFill>
        <p:spPr bwMode="auto">
          <a:xfrm>
            <a:off x="4100499" y="3082925"/>
            <a:ext cx="831850" cy="171451"/>
          </a:xfrm>
          <a:prstGeom prst="rect">
            <a:avLst/>
          </a:prstGeom>
          <a:noFill/>
          <a:ln w="9525">
            <a:noFill/>
            <a:miter lim="800000"/>
            <a:headEnd/>
            <a:tailEnd/>
          </a:ln>
        </p:spPr>
      </p:pic>
      <p:pic>
        <p:nvPicPr>
          <p:cNvPr id="62503" name="Picture 41"/>
          <p:cNvPicPr>
            <a:picLocks noChangeAspect="1"/>
          </p:cNvPicPr>
          <p:nvPr/>
        </p:nvPicPr>
        <p:blipFill>
          <a:blip r:embed="rId32"/>
          <a:srcRect/>
          <a:stretch>
            <a:fillRect/>
          </a:stretch>
        </p:blipFill>
        <p:spPr bwMode="auto">
          <a:xfrm>
            <a:off x="4032237" y="2740054"/>
            <a:ext cx="315912" cy="236537"/>
          </a:xfrm>
          <a:prstGeom prst="rect">
            <a:avLst/>
          </a:prstGeom>
          <a:noFill/>
          <a:ln w="9525">
            <a:noFill/>
            <a:miter lim="800000"/>
            <a:headEnd/>
            <a:tailEnd/>
          </a:ln>
        </p:spPr>
      </p:pic>
      <p:pic>
        <p:nvPicPr>
          <p:cNvPr id="62504" name="Picture 42"/>
          <p:cNvPicPr>
            <a:picLocks noChangeAspect="1"/>
          </p:cNvPicPr>
          <p:nvPr/>
        </p:nvPicPr>
        <p:blipFill>
          <a:blip r:embed="rId33"/>
          <a:srcRect/>
          <a:stretch>
            <a:fillRect/>
          </a:stretch>
        </p:blipFill>
        <p:spPr bwMode="auto">
          <a:xfrm>
            <a:off x="1490673" y="1938340"/>
            <a:ext cx="1260475" cy="303213"/>
          </a:xfrm>
          <a:prstGeom prst="rect">
            <a:avLst/>
          </a:prstGeom>
          <a:noFill/>
          <a:ln w="9525">
            <a:noFill/>
            <a:miter lim="800000"/>
            <a:headEnd/>
            <a:tailEnd/>
          </a:ln>
        </p:spPr>
      </p:pic>
      <p:pic>
        <p:nvPicPr>
          <p:cNvPr id="62505" name="Picture 43" descr="O_DiamondPartner_clr.gif"/>
          <p:cNvPicPr>
            <a:picLocks/>
          </p:cNvPicPr>
          <p:nvPr/>
        </p:nvPicPr>
        <p:blipFill>
          <a:blip r:embed="rId34"/>
          <a:srcRect/>
          <a:stretch>
            <a:fillRect/>
          </a:stretch>
        </p:blipFill>
        <p:spPr bwMode="auto">
          <a:xfrm>
            <a:off x="8358174" y="3030544"/>
            <a:ext cx="831850" cy="209551"/>
          </a:xfrm>
          <a:prstGeom prst="rect">
            <a:avLst/>
          </a:prstGeom>
          <a:noFill/>
          <a:ln w="9525">
            <a:noFill/>
            <a:miter lim="800000"/>
            <a:headEnd/>
            <a:tailEnd/>
          </a:ln>
        </p:spPr>
      </p:pic>
      <p:sp>
        <p:nvSpPr>
          <p:cNvPr id="62506" name="TextBox 44"/>
          <p:cNvSpPr txBox="1">
            <a:spLocks noChangeArrowheads="1"/>
          </p:cNvSpPr>
          <p:nvPr/>
        </p:nvSpPr>
        <p:spPr bwMode="auto">
          <a:xfrm>
            <a:off x="6118050" y="2452685"/>
            <a:ext cx="1149674" cy="249748"/>
          </a:xfrm>
          <a:prstGeom prst="rect">
            <a:avLst/>
          </a:prstGeom>
          <a:noFill/>
          <a:ln w="9525">
            <a:noFill/>
            <a:miter lim="800000"/>
            <a:headEnd/>
            <a:tailEnd/>
          </a:ln>
        </p:spPr>
        <p:txBody>
          <a:bodyPr wrap="none">
            <a:spAutoFit/>
          </a:bodyPr>
          <a:lstStyle/>
          <a:p>
            <a:pPr algn="ctr"/>
            <a:r>
              <a:rPr lang="en-US" sz="1100">
                <a:solidFill>
                  <a:srgbClr val="1A6A9C"/>
                </a:solidFill>
                <a:latin typeface="Lubalin for IBM Demi" pitchFamily="18" charset="0"/>
                <a:ea typeface="ヒラギノ角ゴ Pro W3" pitchFamily="127" charset="-128"/>
              </a:rPr>
              <a:t>Cloud</a:t>
            </a:r>
            <a:r>
              <a:rPr lang="en-US" sz="1100" b="1">
                <a:solidFill>
                  <a:srgbClr val="1A6A9C"/>
                </a:solidFill>
                <a:latin typeface="Helvetica" pitchFamily="34" charset="0"/>
                <a:ea typeface="ヒラギノ角ゴ Pro W3" pitchFamily="127" charset="-128"/>
              </a:rPr>
              <a:t> </a:t>
            </a:r>
            <a:r>
              <a:rPr lang="en-US" sz="1100">
                <a:solidFill>
                  <a:srgbClr val="1A6A9C"/>
                </a:solidFill>
                <a:latin typeface="Helvetica Light" pitchFamily="34" charset="0"/>
                <a:ea typeface="ヒラギノ角ゴ Pro W3" pitchFamily="127" charset="-128"/>
              </a:rPr>
              <a:t>Manager</a:t>
            </a:r>
          </a:p>
        </p:txBody>
      </p:sp>
      <p:pic>
        <p:nvPicPr>
          <p:cNvPr id="62507" name="Picture 45" descr="docker.png"/>
          <p:cNvPicPr>
            <a:picLocks noChangeAspect="1"/>
          </p:cNvPicPr>
          <p:nvPr/>
        </p:nvPicPr>
        <p:blipFill>
          <a:blip r:embed="rId35"/>
          <a:srcRect/>
          <a:stretch>
            <a:fillRect/>
          </a:stretch>
        </p:blipFill>
        <p:spPr bwMode="auto">
          <a:xfrm>
            <a:off x="6178537" y="1117600"/>
            <a:ext cx="1136650" cy="288925"/>
          </a:xfrm>
          <a:prstGeom prst="rect">
            <a:avLst/>
          </a:prstGeom>
          <a:noFill/>
          <a:ln w="9525">
            <a:noFill/>
            <a:miter lim="800000"/>
            <a:headEnd/>
            <a:tailEnd/>
          </a:ln>
        </p:spPr>
      </p:pic>
      <p:pic>
        <p:nvPicPr>
          <p:cNvPr id="62508" name="Picture 46"/>
          <p:cNvPicPr>
            <a:picLocks noChangeAspect="1"/>
          </p:cNvPicPr>
          <p:nvPr/>
        </p:nvPicPr>
        <p:blipFill>
          <a:blip r:embed="rId36"/>
          <a:srcRect/>
          <a:stretch>
            <a:fillRect/>
          </a:stretch>
        </p:blipFill>
        <p:spPr bwMode="auto">
          <a:xfrm>
            <a:off x="6199174" y="1397030"/>
            <a:ext cx="496888" cy="409575"/>
          </a:xfrm>
          <a:prstGeom prst="rect">
            <a:avLst/>
          </a:prstGeom>
          <a:noFill/>
          <a:ln w="9525">
            <a:noFill/>
            <a:miter lim="800000"/>
            <a:headEnd/>
            <a:tailEnd/>
          </a:ln>
        </p:spPr>
      </p:pic>
      <p:pic>
        <p:nvPicPr>
          <p:cNvPr id="62509" name="Picture 47"/>
          <p:cNvPicPr>
            <a:picLocks noChangeAspect="1"/>
          </p:cNvPicPr>
          <p:nvPr/>
        </p:nvPicPr>
        <p:blipFill>
          <a:blip r:embed="rId37"/>
          <a:srcRect/>
          <a:stretch>
            <a:fillRect/>
          </a:stretch>
        </p:blipFill>
        <p:spPr bwMode="auto">
          <a:xfrm>
            <a:off x="6692887" y="1419253"/>
            <a:ext cx="514350" cy="387351"/>
          </a:xfrm>
          <a:prstGeom prst="rect">
            <a:avLst/>
          </a:prstGeom>
          <a:noFill/>
          <a:ln w="9525">
            <a:noFill/>
            <a:miter lim="800000"/>
            <a:headEnd/>
            <a:tailEnd/>
          </a:ln>
        </p:spPr>
      </p:pic>
      <p:pic>
        <p:nvPicPr>
          <p:cNvPr id="62510" name="Picture 48"/>
          <p:cNvPicPr>
            <a:picLocks noChangeAspect="1"/>
          </p:cNvPicPr>
          <p:nvPr/>
        </p:nvPicPr>
        <p:blipFill>
          <a:blip r:embed="rId38"/>
          <a:srcRect/>
          <a:stretch>
            <a:fillRect/>
          </a:stretch>
        </p:blipFill>
        <p:spPr bwMode="auto">
          <a:xfrm>
            <a:off x="6361107" y="2686079"/>
            <a:ext cx="669925" cy="217487"/>
          </a:xfrm>
          <a:prstGeom prst="rect">
            <a:avLst/>
          </a:prstGeom>
          <a:noFill/>
          <a:ln w="9525">
            <a:noFill/>
            <a:miter lim="800000"/>
            <a:headEnd/>
            <a:tailEnd/>
          </a:ln>
        </p:spPr>
      </p:pic>
      <p:pic>
        <p:nvPicPr>
          <p:cNvPr id="62511" name="Picture 49" descr="WaveIcon.gif"/>
          <p:cNvPicPr>
            <a:picLocks/>
          </p:cNvPicPr>
          <p:nvPr/>
        </p:nvPicPr>
        <p:blipFill>
          <a:blip r:embed="rId39"/>
          <a:srcRect b="5052"/>
          <a:stretch>
            <a:fillRect/>
          </a:stretch>
        </p:blipFill>
        <p:spPr bwMode="auto">
          <a:xfrm>
            <a:off x="6527808" y="1881189"/>
            <a:ext cx="338137" cy="219075"/>
          </a:xfrm>
          <a:prstGeom prst="rect">
            <a:avLst/>
          </a:prstGeom>
          <a:noFill/>
          <a:ln w="9525">
            <a:noFill/>
            <a:miter lim="800000"/>
            <a:headEnd/>
            <a:tailEnd/>
          </a:ln>
        </p:spPr>
      </p:pic>
      <p:grpSp>
        <p:nvGrpSpPr>
          <p:cNvPr id="62512" name="Group 50"/>
          <p:cNvGrpSpPr>
            <a:grpSpLocks/>
          </p:cNvGrpSpPr>
          <p:nvPr/>
        </p:nvGrpSpPr>
        <p:grpSpPr bwMode="auto">
          <a:xfrm>
            <a:off x="6302382" y="2103356"/>
            <a:ext cx="833437" cy="338637"/>
            <a:chOff x="7484803" y="4750879"/>
            <a:chExt cx="1138120" cy="616922"/>
          </a:xfrm>
        </p:grpSpPr>
        <p:sp>
          <p:nvSpPr>
            <p:cNvPr id="62554" name="TextBox 53"/>
            <p:cNvSpPr txBox="1">
              <a:spLocks noChangeArrowheads="1"/>
            </p:cNvSpPr>
            <p:nvPr/>
          </p:nvSpPr>
          <p:spPr bwMode="auto">
            <a:xfrm>
              <a:off x="7578637" y="4938865"/>
              <a:ext cx="948283" cy="428936"/>
            </a:xfrm>
            <a:prstGeom prst="rect">
              <a:avLst/>
            </a:prstGeom>
            <a:noFill/>
            <a:ln w="9525">
              <a:noFill/>
              <a:miter lim="800000"/>
              <a:headEnd/>
              <a:tailEnd/>
            </a:ln>
          </p:spPr>
          <p:txBody>
            <a:bodyPr wrap="none">
              <a:spAutoFit/>
            </a:bodyPr>
            <a:lstStyle/>
            <a:p>
              <a:pPr algn="ctr"/>
              <a:r>
                <a:rPr lang="en-US" sz="1000" b="1">
                  <a:solidFill>
                    <a:srgbClr val="5E5C62"/>
                  </a:solidFill>
                  <a:latin typeface="Helvetica" pitchFamily="34" charset="0"/>
                  <a:ea typeface="ヒラギノ角ゴ Pro W3" pitchFamily="127" charset="-128"/>
                </a:rPr>
                <a:t>vRealize</a:t>
              </a:r>
            </a:p>
          </p:txBody>
        </p:sp>
        <p:pic>
          <p:nvPicPr>
            <p:cNvPr id="62555" name="Picture 54"/>
            <p:cNvPicPr>
              <a:picLocks noChangeAspect="1"/>
            </p:cNvPicPr>
            <p:nvPr/>
          </p:nvPicPr>
          <p:blipFill>
            <a:blip r:embed="rId40"/>
            <a:srcRect/>
            <a:stretch>
              <a:fillRect/>
            </a:stretch>
          </p:blipFill>
          <p:spPr bwMode="auto">
            <a:xfrm>
              <a:off x="7484803" y="4750879"/>
              <a:ext cx="1138120" cy="287228"/>
            </a:xfrm>
            <a:prstGeom prst="rect">
              <a:avLst/>
            </a:prstGeom>
            <a:noFill/>
            <a:ln w="9525">
              <a:noFill/>
              <a:miter lim="800000"/>
              <a:headEnd/>
              <a:tailEnd/>
            </a:ln>
          </p:spPr>
        </p:pic>
      </p:grpSp>
      <p:pic>
        <p:nvPicPr>
          <p:cNvPr id="62513" name="Picture 17"/>
          <p:cNvPicPr>
            <a:picLocks noChangeAspect="1" noChangeArrowheads="1"/>
          </p:cNvPicPr>
          <p:nvPr/>
        </p:nvPicPr>
        <p:blipFill>
          <a:blip r:embed="rId41"/>
          <a:srcRect/>
          <a:stretch>
            <a:fillRect/>
          </a:stretch>
        </p:blipFill>
        <p:spPr bwMode="auto">
          <a:xfrm>
            <a:off x="6313496" y="2951162"/>
            <a:ext cx="709613" cy="153988"/>
          </a:xfrm>
          <a:prstGeom prst="rect">
            <a:avLst/>
          </a:prstGeom>
          <a:noFill/>
          <a:ln w="9525">
            <a:noFill/>
            <a:miter lim="800000"/>
            <a:headEnd/>
            <a:tailEnd/>
          </a:ln>
        </p:spPr>
      </p:pic>
      <p:pic>
        <p:nvPicPr>
          <p:cNvPr id="62514" name="Picture 52"/>
          <p:cNvPicPr>
            <a:picLocks/>
          </p:cNvPicPr>
          <p:nvPr/>
        </p:nvPicPr>
        <p:blipFill>
          <a:blip r:embed="rId42" cstate="print"/>
          <a:srcRect l="14561" t="26730" r="14392" b="26218"/>
          <a:stretch>
            <a:fillRect/>
          </a:stretch>
        </p:blipFill>
        <p:spPr bwMode="auto">
          <a:xfrm>
            <a:off x="1506524" y="2406649"/>
            <a:ext cx="984250" cy="487363"/>
          </a:xfrm>
          <a:prstGeom prst="rect">
            <a:avLst/>
          </a:prstGeom>
          <a:noFill/>
          <a:ln w="9525">
            <a:noFill/>
            <a:miter lim="800000"/>
            <a:headEnd/>
            <a:tailEnd/>
          </a:ln>
        </p:spPr>
      </p:pic>
      <p:pic>
        <p:nvPicPr>
          <p:cNvPr id="62518" name="Picture 3"/>
          <p:cNvPicPr>
            <a:picLocks noChangeAspect="1" noChangeArrowheads="1"/>
          </p:cNvPicPr>
          <p:nvPr/>
        </p:nvPicPr>
        <p:blipFill>
          <a:blip r:embed="rId43"/>
          <a:srcRect l="1698" t="19058" r="4716" b="20564"/>
          <a:stretch>
            <a:fillRect/>
          </a:stretch>
        </p:blipFill>
        <p:spPr bwMode="auto">
          <a:xfrm>
            <a:off x="5329224" y="1154110"/>
            <a:ext cx="598488" cy="192088"/>
          </a:xfrm>
          <a:prstGeom prst="rect">
            <a:avLst/>
          </a:prstGeom>
          <a:noFill/>
          <a:ln w="9525">
            <a:noFill/>
            <a:miter lim="800000"/>
            <a:headEnd/>
            <a:tailEnd/>
          </a:ln>
        </p:spPr>
      </p:pic>
      <p:pic>
        <p:nvPicPr>
          <p:cNvPr id="62520" name="Picture 7"/>
          <p:cNvPicPr>
            <a:picLocks noChangeAspect="1" noChangeArrowheads="1"/>
          </p:cNvPicPr>
          <p:nvPr/>
        </p:nvPicPr>
        <p:blipFill>
          <a:blip r:embed="rId44"/>
          <a:srcRect l="8749" t="16592" r="8749" b="17955"/>
          <a:stretch>
            <a:fillRect/>
          </a:stretch>
        </p:blipFill>
        <p:spPr bwMode="auto">
          <a:xfrm>
            <a:off x="5292758" y="3381405"/>
            <a:ext cx="631825" cy="344487"/>
          </a:xfrm>
          <a:prstGeom prst="rect">
            <a:avLst/>
          </a:prstGeom>
          <a:noFill/>
          <a:ln w="9525">
            <a:noFill/>
            <a:miter lim="800000"/>
            <a:headEnd/>
            <a:tailEnd/>
          </a:ln>
        </p:spPr>
      </p:pic>
      <p:pic>
        <p:nvPicPr>
          <p:cNvPr id="62521" name="Picture 9"/>
          <p:cNvPicPr>
            <a:picLocks noChangeAspect="1" noChangeArrowheads="1"/>
          </p:cNvPicPr>
          <p:nvPr/>
        </p:nvPicPr>
        <p:blipFill>
          <a:blip r:embed="rId45"/>
          <a:srcRect t="2" b="19327"/>
          <a:stretch>
            <a:fillRect/>
          </a:stretch>
        </p:blipFill>
        <p:spPr bwMode="auto">
          <a:xfrm>
            <a:off x="8255009" y="3556030"/>
            <a:ext cx="1125537" cy="257175"/>
          </a:xfrm>
          <a:prstGeom prst="rect">
            <a:avLst/>
          </a:prstGeom>
          <a:noFill/>
          <a:ln w="9525">
            <a:noFill/>
            <a:miter lim="800000"/>
            <a:headEnd/>
            <a:tailEnd/>
          </a:ln>
        </p:spPr>
      </p:pic>
      <p:pic>
        <p:nvPicPr>
          <p:cNvPr id="62522" name="Picture 10"/>
          <p:cNvPicPr>
            <a:picLocks noChangeAspect="1" noChangeArrowheads="1"/>
          </p:cNvPicPr>
          <p:nvPr/>
        </p:nvPicPr>
        <p:blipFill>
          <a:blip r:embed="rId46"/>
          <a:srcRect/>
          <a:stretch>
            <a:fillRect/>
          </a:stretch>
        </p:blipFill>
        <p:spPr bwMode="auto">
          <a:xfrm>
            <a:off x="8521687" y="2662237"/>
            <a:ext cx="463550" cy="312739"/>
          </a:xfrm>
          <a:prstGeom prst="rect">
            <a:avLst/>
          </a:prstGeom>
          <a:noFill/>
          <a:ln w="9525">
            <a:noFill/>
            <a:miter lim="800000"/>
            <a:headEnd/>
            <a:tailEnd/>
          </a:ln>
        </p:spPr>
      </p:pic>
      <p:pic>
        <p:nvPicPr>
          <p:cNvPr id="62523" name="Picture 11"/>
          <p:cNvPicPr>
            <a:picLocks noChangeAspect="1" noChangeArrowheads="1"/>
          </p:cNvPicPr>
          <p:nvPr/>
        </p:nvPicPr>
        <p:blipFill>
          <a:blip r:embed="rId47"/>
          <a:srcRect/>
          <a:stretch>
            <a:fillRect/>
          </a:stretch>
        </p:blipFill>
        <p:spPr bwMode="auto">
          <a:xfrm>
            <a:off x="8529635" y="3851274"/>
            <a:ext cx="481013" cy="404812"/>
          </a:xfrm>
          <a:prstGeom prst="rect">
            <a:avLst/>
          </a:prstGeom>
          <a:noFill/>
          <a:ln w="9525">
            <a:noFill/>
            <a:miter lim="800000"/>
            <a:headEnd/>
            <a:tailEnd/>
          </a:ln>
        </p:spPr>
      </p:pic>
      <p:pic>
        <p:nvPicPr>
          <p:cNvPr id="62524" name="Picture 12"/>
          <p:cNvPicPr>
            <a:picLocks noChangeAspect="1" noChangeArrowheads="1"/>
          </p:cNvPicPr>
          <p:nvPr/>
        </p:nvPicPr>
        <p:blipFill>
          <a:blip r:embed="rId48"/>
          <a:srcRect/>
          <a:stretch>
            <a:fillRect/>
          </a:stretch>
        </p:blipFill>
        <p:spPr bwMode="auto">
          <a:xfrm>
            <a:off x="8402624" y="4403725"/>
            <a:ext cx="757238" cy="273051"/>
          </a:xfrm>
          <a:prstGeom prst="rect">
            <a:avLst/>
          </a:prstGeom>
          <a:noFill/>
          <a:ln w="9525">
            <a:noFill/>
            <a:miter lim="800000"/>
            <a:headEnd/>
            <a:tailEnd/>
          </a:ln>
        </p:spPr>
      </p:pic>
      <p:pic>
        <p:nvPicPr>
          <p:cNvPr id="62525" name="Picture 13"/>
          <p:cNvPicPr>
            <a:picLocks noChangeAspect="1" noChangeArrowheads="1"/>
          </p:cNvPicPr>
          <p:nvPr/>
        </p:nvPicPr>
        <p:blipFill>
          <a:blip r:embed="rId49"/>
          <a:srcRect/>
          <a:stretch>
            <a:fillRect/>
          </a:stretch>
        </p:blipFill>
        <p:spPr bwMode="auto">
          <a:xfrm>
            <a:off x="7432667" y="1924049"/>
            <a:ext cx="638175" cy="120651"/>
          </a:xfrm>
          <a:prstGeom prst="rect">
            <a:avLst/>
          </a:prstGeom>
          <a:noFill/>
          <a:ln w="9525">
            <a:noFill/>
            <a:miter lim="800000"/>
            <a:headEnd/>
            <a:tailEnd/>
          </a:ln>
        </p:spPr>
      </p:pic>
      <p:pic>
        <p:nvPicPr>
          <p:cNvPr id="62526" name="Picture 14"/>
          <p:cNvPicPr>
            <a:picLocks noChangeAspect="1" noChangeArrowheads="1"/>
          </p:cNvPicPr>
          <p:nvPr/>
        </p:nvPicPr>
        <p:blipFill>
          <a:blip r:embed="rId50"/>
          <a:srcRect t="10953" b="12857"/>
          <a:stretch>
            <a:fillRect/>
          </a:stretch>
        </p:blipFill>
        <p:spPr bwMode="auto">
          <a:xfrm>
            <a:off x="6253149" y="3140077"/>
            <a:ext cx="812800" cy="193675"/>
          </a:xfrm>
          <a:prstGeom prst="rect">
            <a:avLst/>
          </a:prstGeom>
          <a:noFill/>
          <a:ln w="9525">
            <a:noFill/>
            <a:miter lim="800000"/>
            <a:headEnd/>
            <a:tailEnd/>
          </a:ln>
        </p:spPr>
      </p:pic>
      <p:pic>
        <p:nvPicPr>
          <p:cNvPr id="62527" name="Picture 16"/>
          <p:cNvPicPr>
            <a:picLocks noChangeAspect="1" noChangeArrowheads="1"/>
          </p:cNvPicPr>
          <p:nvPr/>
        </p:nvPicPr>
        <p:blipFill>
          <a:blip r:embed="rId51"/>
          <a:srcRect/>
          <a:stretch>
            <a:fillRect/>
          </a:stretch>
        </p:blipFill>
        <p:spPr bwMode="auto">
          <a:xfrm>
            <a:off x="7443774" y="1185860"/>
            <a:ext cx="692150" cy="261939"/>
          </a:xfrm>
          <a:prstGeom prst="rect">
            <a:avLst/>
          </a:prstGeom>
          <a:noFill/>
          <a:ln w="9525">
            <a:noFill/>
            <a:miter lim="800000"/>
            <a:headEnd/>
            <a:tailEnd/>
          </a:ln>
        </p:spPr>
      </p:pic>
      <p:pic>
        <p:nvPicPr>
          <p:cNvPr id="62528" name="Picture 17"/>
          <p:cNvPicPr>
            <a:picLocks noChangeAspect="1" noChangeArrowheads="1"/>
          </p:cNvPicPr>
          <p:nvPr/>
        </p:nvPicPr>
        <p:blipFill>
          <a:blip r:embed="rId52"/>
          <a:srcRect/>
          <a:stretch>
            <a:fillRect/>
          </a:stretch>
        </p:blipFill>
        <p:spPr bwMode="auto">
          <a:xfrm>
            <a:off x="9386874" y="1817689"/>
            <a:ext cx="922338" cy="893763"/>
          </a:xfrm>
          <a:prstGeom prst="rect">
            <a:avLst/>
          </a:prstGeom>
          <a:noFill/>
          <a:ln w="9525">
            <a:noFill/>
            <a:miter lim="800000"/>
            <a:headEnd/>
            <a:tailEnd/>
          </a:ln>
        </p:spPr>
      </p:pic>
      <p:pic>
        <p:nvPicPr>
          <p:cNvPr id="62530" name="Picture 20"/>
          <p:cNvPicPr>
            <a:picLocks noChangeAspect="1" noChangeArrowheads="1"/>
          </p:cNvPicPr>
          <p:nvPr/>
        </p:nvPicPr>
        <p:blipFill>
          <a:blip r:embed="rId53"/>
          <a:srcRect l="3549" t="8037" r="3548" b="9509"/>
          <a:stretch>
            <a:fillRect/>
          </a:stretch>
        </p:blipFill>
        <p:spPr bwMode="auto">
          <a:xfrm>
            <a:off x="7491399" y="1531940"/>
            <a:ext cx="539750" cy="252413"/>
          </a:xfrm>
          <a:prstGeom prst="rect">
            <a:avLst/>
          </a:prstGeom>
          <a:noFill/>
          <a:ln w="9525">
            <a:noFill/>
            <a:miter lim="800000"/>
            <a:headEnd/>
            <a:tailEnd/>
          </a:ln>
        </p:spPr>
      </p:pic>
      <p:pic>
        <p:nvPicPr>
          <p:cNvPr id="62531" name="Picture 21"/>
          <p:cNvPicPr>
            <a:picLocks noChangeAspect="1" noChangeArrowheads="1"/>
          </p:cNvPicPr>
          <p:nvPr/>
        </p:nvPicPr>
        <p:blipFill>
          <a:blip r:embed="rId54"/>
          <a:srcRect/>
          <a:stretch>
            <a:fillRect/>
          </a:stretch>
        </p:blipFill>
        <p:spPr bwMode="auto">
          <a:xfrm>
            <a:off x="7491416" y="2200274"/>
            <a:ext cx="593725" cy="406400"/>
          </a:xfrm>
          <a:prstGeom prst="rect">
            <a:avLst/>
          </a:prstGeom>
          <a:noFill/>
          <a:ln w="9525">
            <a:noFill/>
            <a:miter lim="800000"/>
            <a:headEnd/>
            <a:tailEnd/>
          </a:ln>
        </p:spPr>
      </p:pic>
      <p:pic>
        <p:nvPicPr>
          <p:cNvPr id="62533" name="Picture 24"/>
          <p:cNvPicPr>
            <a:picLocks noChangeAspect="1" noChangeArrowheads="1"/>
          </p:cNvPicPr>
          <p:nvPr/>
        </p:nvPicPr>
        <p:blipFill>
          <a:blip r:embed="rId55"/>
          <a:srcRect l="7523" t="10323" r="7521" b="12257"/>
          <a:stretch>
            <a:fillRect/>
          </a:stretch>
        </p:blipFill>
        <p:spPr bwMode="auto">
          <a:xfrm>
            <a:off x="7461259" y="2738438"/>
            <a:ext cx="712787" cy="357188"/>
          </a:xfrm>
          <a:prstGeom prst="rect">
            <a:avLst/>
          </a:prstGeom>
          <a:noFill/>
          <a:ln w="9525">
            <a:noFill/>
            <a:miter lim="800000"/>
            <a:headEnd/>
            <a:tailEnd/>
          </a:ln>
        </p:spPr>
      </p:pic>
      <p:sp>
        <p:nvSpPr>
          <p:cNvPr id="80" name="Rectangle 79"/>
          <p:cNvSpPr/>
          <p:nvPr/>
        </p:nvSpPr>
        <p:spPr>
          <a:xfrm>
            <a:off x="7378710" y="773113"/>
            <a:ext cx="820737" cy="261939"/>
          </a:xfrm>
          <a:prstGeom prst="rect">
            <a:avLst/>
          </a:prstGeom>
          <a:solidFill>
            <a:srgbClr val="EA7C1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100" b="1" dirty="0">
                <a:solidFill>
                  <a:prstClr val="white"/>
                </a:solidFill>
                <a:latin typeface="Helvetica"/>
                <a:cs typeface="Helvetica"/>
              </a:rPr>
              <a:t>Other</a:t>
            </a:r>
          </a:p>
        </p:txBody>
      </p:sp>
      <p:pic>
        <p:nvPicPr>
          <p:cNvPr id="62535" name="Picture 25"/>
          <p:cNvPicPr>
            <a:picLocks noChangeAspect="1" noChangeArrowheads="1"/>
          </p:cNvPicPr>
          <p:nvPr/>
        </p:nvPicPr>
        <p:blipFill>
          <a:blip r:embed="rId56"/>
          <a:srcRect/>
          <a:stretch>
            <a:fillRect/>
          </a:stretch>
        </p:blipFill>
        <p:spPr bwMode="auto">
          <a:xfrm>
            <a:off x="7466003" y="3273428"/>
            <a:ext cx="625475" cy="365125"/>
          </a:xfrm>
          <a:prstGeom prst="rect">
            <a:avLst/>
          </a:prstGeom>
          <a:noFill/>
          <a:ln w="9525">
            <a:noFill/>
            <a:miter lim="800000"/>
            <a:headEnd/>
            <a:tailEnd/>
          </a:ln>
        </p:spPr>
      </p:pic>
      <p:pic>
        <p:nvPicPr>
          <p:cNvPr id="62536" name="Picture 26"/>
          <p:cNvPicPr>
            <a:picLocks noChangeAspect="1" noChangeArrowheads="1"/>
          </p:cNvPicPr>
          <p:nvPr/>
        </p:nvPicPr>
        <p:blipFill>
          <a:blip r:embed="rId57"/>
          <a:srcRect/>
          <a:stretch>
            <a:fillRect/>
          </a:stretch>
        </p:blipFill>
        <p:spPr bwMode="auto">
          <a:xfrm>
            <a:off x="3976674" y="3578225"/>
            <a:ext cx="450850" cy="207963"/>
          </a:xfrm>
          <a:prstGeom prst="rect">
            <a:avLst/>
          </a:prstGeom>
          <a:noFill/>
          <a:ln w="9525">
            <a:noFill/>
            <a:miter lim="800000"/>
            <a:headEnd/>
            <a:tailEnd/>
          </a:ln>
        </p:spPr>
      </p:pic>
      <p:pic>
        <p:nvPicPr>
          <p:cNvPr id="62537" name="Picture 27"/>
          <p:cNvPicPr>
            <a:picLocks noChangeAspect="1" noChangeArrowheads="1"/>
          </p:cNvPicPr>
          <p:nvPr/>
        </p:nvPicPr>
        <p:blipFill>
          <a:blip r:embed="rId58"/>
          <a:srcRect l="8000" t="12502" r="8000" b="15500"/>
          <a:stretch>
            <a:fillRect/>
          </a:stretch>
        </p:blipFill>
        <p:spPr bwMode="auto">
          <a:xfrm>
            <a:off x="4487859" y="3314701"/>
            <a:ext cx="479425" cy="204787"/>
          </a:xfrm>
          <a:prstGeom prst="rect">
            <a:avLst/>
          </a:prstGeom>
          <a:noFill/>
          <a:ln w="9525">
            <a:noFill/>
            <a:miter lim="800000"/>
            <a:headEnd/>
            <a:tailEnd/>
          </a:ln>
        </p:spPr>
      </p:pic>
      <p:pic>
        <p:nvPicPr>
          <p:cNvPr id="62538" name="Picture 30"/>
          <p:cNvPicPr>
            <a:picLocks noChangeAspect="1" noChangeArrowheads="1"/>
          </p:cNvPicPr>
          <p:nvPr/>
        </p:nvPicPr>
        <p:blipFill>
          <a:blip r:embed="rId59"/>
          <a:srcRect/>
          <a:stretch>
            <a:fillRect/>
          </a:stretch>
        </p:blipFill>
        <p:spPr bwMode="auto">
          <a:xfrm>
            <a:off x="3894152" y="3906835"/>
            <a:ext cx="600075" cy="177800"/>
          </a:xfrm>
          <a:prstGeom prst="rect">
            <a:avLst/>
          </a:prstGeom>
          <a:noFill/>
          <a:ln w="9525">
            <a:noFill/>
            <a:miter lim="800000"/>
            <a:headEnd/>
            <a:tailEnd/>
          </a:ln>
        </p:spPr>
      </p:pic>
      <p:pic>
        <p:nvPicPr>
          <p:cNvPr id="62539" name="Picture 31"/>
          <p:cNvPicPr>
            <a:picLocks noChangeAspect="1" noChangeArrowheads="1"/>
          </p:cNvPicPr>
          <p:nvPr/>
        </p:nvPicPr>
        <p:blipFill>
          <a:blip r:embed="rId60"/>
          <a:srcRect/>
          <a:stretch>
            <a:fillRect/>
          </a:stretch>
        </p:blipFill>
        <p:spPr bwMode="auto">
          <a:xfrm>
            <a:off x="3965562" y="3297240"/>
            <a:ext cx="449262" cy="161925"/>
          </a:xfrm>
          <a:prstGeom prst="rect">
            <a:avLst/>
          </a:prstGeom>
          <a:noFill/>
          <a:ln w="9525">
            <a:noFill/>
            <a:miter lim="800000"/>
            <a:headEnd/>
            <a:tailEnd/>
          </a:ln>
        </p:spPr>
      </p:pic>
      <p:pic>
        <p:nvPicPr>
          <p:cNvPr id="62540" name="Picture 32"/>
          <p:cNvPicPr>
            <a:picLocks noChangeAspect="1" noChangeArrowheads="1"/>
          </p:cNvPicPr>
          <p:nvPr/>
        </p:nvPicPr>
        <p:blipFill>
          <a:blip r:embed="rId61" cstate="print"/>
          <a:srcRect/>
          <a:stretch>
            <a:fillRect/>
          </a:stretch>
        </p:blipFill>
        <p:spPr bwMode="auto">
          <a:xfrm>
            <a:off x="4487870" y="3635377"/>
            <a:ext cx="563563" cy="193675"/>
          </a:xfrm>
          <a:prstGeom prst="rect">
            <a:avLst/>
          </a:prstGeom>
          <a:noFill/>
          <a:ln w="9525">
            <a:noFill/>
            <a:miter lim="800000"/>
            <a:headEnd/>
            <a:tailEnd/>
          </a:ln>
        </p:spPr>
      </p:pic>
      <p:pic>
        <p:nvPicPr>
          <p:cNvPr id="62541" name="Picture 34"/>
          <p:cNvPicPr>
            <a:picLocks noChangeAspect="1" noChangeArrowheads="1"/>
          </p:cNvPicPr>
          <p:nvPr/>
        </p:nvPicPr>
        <p:blipFill>
          <a:blip r:embed="rId62" cstate="print"/>
          <a:srcRect/>
          <a:stretch>
            <a:fillRect/>
          </a:stretch>
        </p:blipFill>
        <p:spPr bwMode="auto">
          <a:xfrm>
            <a:off x="5173695" y="3879878"/>
            <a:ext cx="892175" cy="285751"/>
          </a:xfrm>
          <a:prstGeom prst="rect">
            <a:avLst/>
          </a:prstGeom>
          <a:noFill/>
          <a:ln w="9525">
            <a:noFill/>
            <a:miter lim="800000"/>
            <a:headEnd/>
            <a:tailEnd/>
          </a:ln>
        </p:spPr>
      </p:pic>
      <p:pic>
        <p:nvPicPr>
          <p:cNvPr id="62542" name="Picture 35"/>
          <p:cNvPicPr>
            <a:picLocks noChangeAspect="1" noChangeArrowheads="1"/>
          </p:cNvPicPr>
          <p:nvPr/>
        </p:nvPicPr>
        <p:blipFill>
          <a:blip r:embed="rId63"/>
          <a:srcRect/>
          <a:stretch>
            <a:fillRect/>
          </a:stretch>
        </p:blipFill>
        <p:spPr bwMode="auto">
          <a:xfrm>
            <a:off x="6353184" y="3382964"/>
            <a:ext cx="630237" cy="303213"/>
          </a:xfrm>
          <a:prstGeom prst="rect">
            <a:avLst/>
          </a:prstGeom>
          <a:noFill/>
          <a:ln w="9525">
            <a:noFill/>
            <a:miter lim="800000"/>
            <a:headEnd/>
            <a:tailEnd/>
          </a:ln>
        </p:spPr>
      </p:pic>
      <p:pic>
        <p:nvPicPr>
          <p:cNvPr id="62543" name="Picture 36"/>
          <p:cNvPicPr>
            <a:picLocks noChangeAspect="1" noChangeArrowheads="1"/>
          </p:cNvPicPr>
          <p:nvPr/>
        </p:nvPicPr>
        <p:blipFill>
          <a:blip r:embed="rId64"/>
          <a:srcRect/>
          <a:stretch>
            <a:fillRect/>
          </a:stretch>
        </p:blipFill>
        <p:spPr bwMode="auto">
          <a:xfrm>
            <a:off x="7397737" y="3837017"/>
            <a:ext cx="762000" cy="239713"/>
          </a:xfrm>
          <a:prstGeom prst="rect">
            <a:avLst/>
          </a:prstGeom>
          <a:noFill/>
          <a:ln w="9525">
            <a:noFill/>
            <a:miter lim="800000"/>
            <a:headEnd/>
            <a:tailEnd/>
          </a:ln>
        </p:spPr>
      </p:pic>
      <p:pic>
        <p:nvPicPr>
          <p:cNvPr id="62544" name="Picture 37"/>
          <p:cNvPicPr>
            <a:picLocks noChangeAspect="1" noChangeArrowheads="1"/>
          </p:cNvPicPr>
          <p:nvPr/>
        </p:nvPicPr>
        <p:blipFill>
          <a:blip r:embed="rId65"/>
          <a:srcRect/>
          <a:stretch>
            <a:fillRect/>
          </a:stretch>
        </p:blipFill>
        <p:spPr bwMode="auto">
          <a:xfrm>
            <a:off x="7462824" y="4273549"/>
            <a:ext cx="736600" cy="222251"/>
          </a:xfrm>
          <a:prstGeom prst="rect">
            <a:avLst/>
          </a:prstGeom>
          <a:noFill/>
          <a:ln w="9525">
            <a:noFill/>
            <a:miter lim="800000"/>
            <a:headEnd/>
            <a:tailEnd/>
          </a:ln>
        </p:spPr>
      </p:pic>
      <p:pic>
        <p:nvPicPr>
          <p:cNvPr id="62545" name="Picture 38"/>
          <p:cNvPicPr>
            <a:picLocks noChangeAspect="1" noChangeArrowheads="1"/>
          </p:cNvPicPr>
          <p:nvPr/>
        </p:nvPicPr>
        <p:blipFill>
          <a:blip r:embed="rId66" cstate="print"/>
          <a:srcRect t="11861" b="13719"/>
          <a:stretch>
            <a:fillRect/>
          </a:stretch>
        </p:blipFill>
        <p:spPr bwMode="auto">
          <a:xfrm>
            <a:off x="4156062" y="4176742"/>
            <a:ext cx="838200" cy="206375"/>
          </a:xfrm>
          <a:prstGeom prst="rect">
            <a:avLst/>
          </a:prstGeom>
          <a:noFill/>
          <a:ln w="9525">
            <a:noFill/>
            <a:miter lim="800000"/>
            <a:headEnd/>
            <a:tailEnd/>
          </a:ln>
        </p:spPr>
      </p:pic>
      <p:pic>
        <p:nvPicPr>
          <p:cNvPr id="62546" name="Picture 39"/>
          <p:cNvPicPr>
            <a:picLocks noChangeAspect="1" noChangeArrowheads="1"/>
          </p:cNvPicPr>
          <p:nvPr/>
        </p:nvPicPr>
        <p:blipFill>
          <a:blip r:embed="rId67"/>
          <a:srcRect/>
          <a:stretch>
            <a:fillRect/>
          </a:stretch>
        </p:blipFill>
        <p:spPr bwMode="auto">
          <a:xfrm>
            <a:off x="6359515" y="3727448"/>
            <a:ext cx="604837" cy="304800"/>
          </a:xfrm>
          <a:prstGeom prst="rect">
            <a:avLst/>
          </a:prstGeom>
          <a:noFill/>
          <a:ln w="9525">
            <a:noFill/>
            <a:miter lim="800000"/>
            <a:headEnd/>
            <a:tailEnd/>
          </a:ln>
        </p:spPr>
      </p:pic>
      <p:pic>
        <p:nvPicPr>
          <p:cNvPr id="62547" name="Picture 40"/>
          <p:cNvPicPr>
            <a:picLocks noChangeAspect="1" noChangeArrowheads="1"/>
          </p:cNvPicPr>
          <p:nvPr/>
        </p:nvPicPr>
        <p:blipFill>
          <a:blip r:embed="rId68"/>
          <a:srcRect/>
          <a:stretch>
            <a:fillRect/>
          </a:stretch>
        </p:blipFill>
        <p:spPr bwMode="auto">
          <a:xfrm>
            <a:off x="6330959" y="4135466"/>
            <a:ext cx="687387" cy="155575"/>
          </a:xfrm>
          <a:prstGeom prst="rect">
            <a:avLst/>
          </a:prstGeom>
          <a:noFill/>
          <a:ln w="9525">
            <a:noFill/>
            <a:miter lim="800000"/>
            <a:headEnd/>
            <a:tailEnd/>
          </a:ln>
        </p:spPr>
      </p:pic>
      <p:pic>
        <p:nvPicPr>
          <p:cNvPr id="62548" name="Picture 41"/>
          <p:cNvPicPr>
            <a:picLocks noChangeAspect="1" noChangeArrowheads="1"/>
          </p:cNvPicPr>
          <p:nvPr/>
        </p:nvPicPr>
        <p:blipFill>
          <a:blip r:embed="rId69"/>
          <a:srcRect/>
          <a:stretch>
            <a:fillRect/>
          </a:stretch>
        </p:blipFill>
        <p:spPr bwMode="auto">
          <a:xfrm>
            <a:off x="5967401" y="4291041"/>
            <a:ext cx="1147763" cy="250825"/>
          </a:xfrm>
          <a:prstGeom prst="rect">
            <a:avLst/>
          </a:prstGeom>
          <a:noFill/>
          <a:ln w="9525">
            <a:noFill/>
            <a:miter lim="800000"/>
            <a:headEnd/>
            <a:tailEnd/>
          </a:ln>
        </p:spPr>
      </p:pic>
      <p:pic>
        <p:nvPicPr>
          <p:cNvPr id="62549" name="Picture 42"/>
          <p:cNvPicPr>
            <a:picLocks noChangeAspect="1" noChangeArrowheads="1"/>
          </p:cNvPicPr>
          <p:nvPr/>
        </p:nvPicPr>
        <p:blipFill>
          <a:blip r:embed="rId70"/>
          <a:srcRect/>
          <a:stretch>
            <a:fillRect/>
          </a:stretch>
        </p:blipFill>
        <p:spPr bwMode="auto">
          <a:xfrm>
            <a:off x="6296030" y="4543454"/>
            <a:ext cx="631825" cy="276225"/>
          </a:xfrm>
          <a:prstGeom prst="rect">
            <a:avLst/>
          </a:prstGeom>
          <a:noFill/>
          <a:ln w="9525">
            <a:noFill/>
            <a:miter lim="800000"/>
            <a:headEnd/>
            <a:tailEnd/>
          </a:ln>
        </p:spPr>
      </p:pic>
      <p:pic>
        <p:nvPicPr>
          <p:cNvPr id="62550" name="Picture 43"/>
          <p:cNvPicPr>
            <a:picLocks noChangeAspect="1" noChangeArrowheads="1"/>
          </p:cNvPicPr>
          <p:nvPr/>
        </p:nvPicPr>
        <p:blipFill>
          <a:blip r:embed="rId71" cstate="print"/>
          <a:srcRect/>
          <a:stretch>
            <a:fillRect/>
          </a:stretch>
        </p:blipFill>
        <p:spPr bwMode="auto">
          <a:xfrm>
            <a:off x="5494370" y="4410074"/>
            <a:ext cx="430213" cy="430212"/>
          </a:xfrm>
          <a:prstGeom prst="rect">
            <a:avLst/>
          </a:prstGeom>
          <a:noFill/>
          <a:ln w="9525">
            <a:noFill/>
            <a:miter lim="800000"/>
            <a:headEnd/>
            <a:tailEnd/>
          </a:ln>
        </p:spPr>
      </p:pic>
      <p:pic>
        <p:nvPicPr>
          <p:cNvPr id="62551" name="Picture 44"/>
          <p:cNvPicPr>
            <a:picLocks noChangeAspect="1" noChangeArrowheads="1"/>
          </p:cNvPicPr>
          <p:nvPr/>
        </p:nvPicPr>
        <p:blipFill>
          <a:blip r:embed="rId72"/>
          <a:srcRect/>
          <a:stretch>
            <a:fillRect/>
          </a:stretch>
        </p:blipFill>
        <p:spPr bwMode="auto">
          <a:xfrm>
            <a:off x="4414827" y="4418010"/>
            <a:ext cx="919163" cy="444500"/>
          </a:xfrm>
          <a:prstGeom prst="rect">
            <a:avLst/>
          </a:prstGeom>
          <a:noFill/>
          <a:ln w="9525">
            <a:noFill/>
            <a:miter lim="800000"/>
            <a:headEnd/>
            <a:tailEnd/>
          </a:ln>
        </p:spPr>
      </p:pic>
      <p:pic>
        <p:nvPicPr>
          <p:cNvPr id="62552" name="Picture 45"/>
          <p:cNvPicPr>
            <a:picLocks noChangeAspect="1" noChangeArrowheads="1"/>
          </p:cNvPicPr>
          <p:nvPr/>
        </p:nvPicPr>
        <p:blipFill>
          <a:blip r:embed="rId73"/>
          <a:srcRect/>
          <a:stretch>
            <a:fillRect/>
          </a:stretch>
        </p:blipFill>
        <p:spPr bwMode="auto">
          <a:xfrm>
            <a:off x="9571070" y="4056090"/>
            <a:ext cx="625475" cy="387351"/>
          </a:xfrm>
          <a:prstGeom prst="rect">
            <a:avLst/>
          </a:prstGeom>
          <a:noFill/>
          <a:ln w="9525">
            <a:noFill/>
            <a:miter lim="800000"/>
            <a:headEnd/>
            <a:tailEnd/>
          </a:ln>
        </p:spPr>
      </p:pic>
      <p:pic>
        <p:nvPicPr>
          <p:cNvPr id="62553" name="Picture 46"/>
          <p:cNvPicPr>
            <a:picLocks noChangeAspect="1" noChangeArrowheads="1"/>
          </p:cNvPicPr>
          <p:nvPr/>
        </p:nvPicPr>
        <p:blipFill>
          <a:blip r:embed="rId74"/>
          <a:srcRect/>
          <a:stretch>
            <a:fillRect/>
          </a:stretch>
        </p:blipFill>
        <p:spPr bwMode="auto">
          <a:xfrm>
            <a:off x="9544083" y="4540249"/>
            <a:ext cx="782637" cy="309563"/>
          </a:xfrm>
          <a:prstGeom prst="rect">
            <a:avLst/>
          </a:prstGeom>
          <a:noFill/>
          <a:ln w="9525">
            <a:noFill/>
            <a:miter lim="800000"/>
            <a:headEnd/>
            <a:tailEnd/>
          </a:ln>
        </p:spPr>
      </p:pic>
      <p:sp>
        <p:nvSpPr>
          <p:cNvPr id="89" name="Rectangle 88"/>
          <p:cNvSpPr/>
          <p:nvPr/>
        </p:nvSpPr>
        <p:spPr>
          <a:xfrm>
            <a:off x="272798" y="5142614"/>
            <a:ext cx="4527802" cy="749821"/>
          </a:xfrm>
          <a:prstGeom prst="rect">
            <a:avLst/>
          </a:prstGeom>
          <a:blipFill>
            <a:blip r:embed="rId75"/>
            <a:tile tx="0" ty="0" sx="100000" sy="100000" flip="none" algn="tl"/>
          </a:blipFill>
        </p:spPr>
        <p:txBody>
          <a:bodyPr wrap="square">
            <a:spAutoFit/>
          </a:bodyPr>
          <a:lstStyle/>
          <a:p>
            <a:pPr marL="171450" indent="-171450" hangingPunct="1">
              <a:lnSpc>
                <a:spcPct val="89000"/>
              </a:lnSpc>
              <a:spcBef>
                <a:spcPts val="0"/>
              </a:spcBef>
              <a:spcAft>
                <a:spcPts val="0"/>
              </a:spcAft>
              <a:buFont typeface="Arial" panose="020B0604020202020204" pitchFamily="34" charset="0"/>
              <a:buChar char="•"/>
            </a:pPr>
            <a:r>
              <a:rPr lang="en-CA" altLang="en-US" sz="1600" dirty="0" smtClean="0">
                <a:latin typeface="Helvetica Light" pitchFamily="32" charset="0"/>
                <a:cs typeface="Arial Unicode MS" charset="0"/>
              </a:rPr>
              <a:t>Inconvenient for multiplatform builds</a:t>
            </a:r>
          </a:p>
          <a:p>
            <a:pPr marL="171450" indent="-171450" hangingPunct="1">
              <a:lnSpc>
                <a:spcPct val="89000"/>
              </a:lnSpc>
              <a:spcBef>
                <a:spcPts val="0"/>
              </a:spcBef>
              <a:spcAft>
                <a:spcPts val="0"/>
              </a:spcAft>
              <a:buFont typeface="Arial" panose="020B0604020202020204" pitchFamily="34" charset="0"/>
              <a:buChar char="•"/>
            </a:pPr>
            <a:r>
              <a:rPr lang="en-CA" altLang="en-US" sz="1600" dirty="0" smtClean="0">
                <a:latin typeface="Helvetica Light" pitchFamily="32" charset="0"/>
                <a:cs typeface="Arial Unicode MS" charset="0"/>
              </a:rPr>
              <a:t>Performance issues in our target applications</a:t>
            </a:r>
          </a:p>
          <a:p>
            <a:pPr marL="171450" indent="-171450" hangingPunct="1">
              <a:lnSpc>
                <a:spcPct val="89000"/>
              </a:lnSpc>
              <a:spcBef>
                <a:spcPts val="0"/>
              </a:spcBef>
              <a:spcAft>
                <a:spcPts val="0"/>
              </a:spcAft>
              <a:buFont typeface="Arial" panose="020B0604020202020204" pitchFamily="34" charset="0"/>
              <a:buChar char="•"/>
            </a:pPr>
            <a:r>
              <a:rPr lang="en-CA" altLang="en-US" sz="1600" dirty="0" smtClean="0">
                <a:latin typeface="Helvetica Light" pitchFamily="32" charset="0"/>
                <a:cs typeface="Arial Unicode MS" charset="0"/>
              </a:rPr>
              <a:t>Build times are ~3x longer than “native” go</a:t>
            </a:r>
            <a:endParaRPr lang="en-CA" altLang="en-US" sz="1600" dirty="0">
              <a:latin typeface="Helvetica Light" pitchFamily="32" charset="0"/>
              <a:cs typeface="Arial Unicode MS" charset="0"/>
            </a:endParaRPr>
          </a:p>
        </p:txBody>
      </p:sp>
      <p:sp>
        <p:nvSpPr>
          <p:cNvPr id="90" name="Text Box 26"/>
          <p:cNvSpPr txBox="1">
            <a:spLocks noChangeArrowheads="1"/>
          </p:cNvSpPr>
          <p:nvPr/>
        </p:nvSpPr>
        <p:spPr bwMode="auto">
          <a:xfrm>
            <a:off x="1137702" y="4773613"/>
            <a:ext cx="2364659" cy="24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19664"/>
          <a:lstStyle>
            <a:lvl1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rgbClr val="000000"/>
                </a:solidFill>
                <a:latin typeface="Arial" charset="0"/>
                <a:ea typeface="MS Gothic" charset="0"/>
                <a:cs typeface="MS Gothic" charset="0"/>
              </a:defRPr>
            </a:lvl9pPr>
          </a:lstStyle>
          <a:p>
            <a:pPr algn="ctr" hangingPunct="1">
              <a:lnSpc>
                <a:spcPct val="84000"/>
              </a:lnSpc>
              <a:spcBef>
                <a:spcPts val="1000"/>
              </a:spcBef>
            </a:pPr>
            <a:r>
              <a:rPr lang="en-US" altLang="en-US" sz="2000" b="1" i="1" dirty="0" smtClean="0">
                <a:solidFill>
                  <a:srgbClr val="FFAB16"/>
                </a:solidFill>
                <a:latin typeface="Helvetica Light" pitchFamily="32" charset="0"/>
                <a:cs typeface="Arial Unicode MS" charset="0"/>
              </a:rPr>
              <a:t>A note on </a:t>
            </a:r>
            <a:r>
              <a:rPr lang="en-US" altLang="en-US" sz="2000" b="1" i="1" dirty="0" err="1" smtClean="0">
                <a:solidFill>
                  <a:srgbClr val="FFAB16"/>
                </a:solidFill>
                <a:latin typeface="Helvetica Light" pitchFamily="32" charset="0"/>
                <a:cs typeface="Arial Unicode MS" charset="0"/>
              </a:rPr>
              <a:t>gccgo</a:t>
            </a:r>
            <a:endParaRPr lang="en-US" altLang="en-US" sz="2000" b="1" i="1" dirty="0">
              <a:solidFill>
                <a:srgbClr val="FFAB16"/>
              </a:solidFill>
              <a:latin typeface="Helvetica Light" pitchFamily="32" charset="0"/>
              <a:cs typeface="Arial Unicode MS" charset="0"/>
            </a:endParaRPr>
          </a:p>
        </p:txBody>
      </p:sp>
      <p:sp>
        <p:nvSpPr>
          <p:cNvPr id="14" name="TextBox 13"/>
          <p:cNvSpPr txBox="1"/>
          <p:nvPr/>
        </p:nvSpPr>
        <p:spPr>
          <a:xfrm rot="16200000">
            <a:off x="-346885" y="2566880"/>
            <a:ext cx="1397000" cy="349968"/>
          </a:xfrm>
          <a:prstGeom prst="rect">
            <a:avLst/>
          </a:prstGeom>
          <a:noFill/>
        </p:spPr>
        <p:txBody>
          <a:bodyPr wrap="square" rtlCol="0">
            <a:spAutoFit/>
          </a:bodyPr>
          <a:lstStyle/>
          <a:p>
            <a:r>
              <a:rPr lang="en-US" dirty="0" smtClean="0"/>
              <a:t>Has go 1.6!</a:t>
            </a:r>
            <a:endParaRPr lang="en-US" dirty="0"/>
          </a:p>
        </p:txBody>
      </p:sp>
      <p:sp>
        <p:nvSpPr>
          <p:cNvPr id="15" name="Rectangle 14"/>
          <p:cNvSpPr/>
          <p:nvPr/>
        </p:nvSpPr>
        <p:spPr bwMode="auto">
          <a:xfrm>
            <a:off x="740306" y="1313325"/>
            <a:ext cx="691098" cy="733455"/>
          </a:xfrm>
          <a:prstGeom prst="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95" name="Freeform 1"/>
          <p:cNvSpPr>
            <a:spLocks noChangeArrowheads="1"/>
          </p:cNvSpPr>
          <p:nvPr/>
        </p:nvSpPr>
        <p:spPr bwMode="auto">
          <a:xfrm>
            <a:off x="5410200" y="5105400"/>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Title 1"/>
          <p:cNvSpPr>
            <a:spLocks noGrp="1"/>
          </p:cNvSpPr>
          <p:nvPr>
            <p:ph type="title" idx="4294967295"/>
          </p:nvPr>
        </p:nvSpPr>
        <p:spPr bwMode="auto">
          <a:xfrm>
            <a:off x="5865799" y="5142453"/>
            <a:ext cx="6173801" cy="856455"/>
          </a:xfrm>
          <a:prstGeom prst="rect">
            <a:avLst/>
          </a:prstGeom>
          <a:noFill/>
          <a:ln>
            <a:miter lim="800000"/>
            <a:headEnd/>
            <a:tailEnd/>
          </a:ln>
        </p:spPr>
        <p:txBody>
          <a:bodyPr/>
          <a:lstStyle/>
          <a:p>
            <a:pPr algn="l"/>
            <a:r>
              <a:rPr lang="en-US" sz="2800" b="1" dirty="0" smtClean="0">
                <a:solidFill>
                  <a:srgbClr val="EA7C1E"/>
                </a:solidFill>
              </a:rPr>
              <a:t>You on </a:t>
            </a:r>
            <a:r>
              <a:rPr lang="en-US" sz="2800" b="1" dirty="0">
                <a:solidFill>
                  <a:srgbClr val="EA7C1E"/>
                </a:solidFill>
              </a:rPr>
              <a:t>the mainframe…</a:t>
            </a:r>
            <a:br>
              <a:rPr lang="en-US" sz="2800" b="1" dirty="0">
                <a:solidFill>
                  <a:srgbClr val="EA7C1E"/>
                </a:solidFill>
              </a:rPr>
            </a:br>
            <a:r>
              <a:rPr lang="en-US" sz="2800" b="1" dirty="0" smtClean="0">
                <a:solidFill>
                  <a:srgbClr val="EA7C1E"/>
                </a:solidFill>
              </a:rPr>
              <a:t>	</a:t>
            </a:r>
            <a:r>
              <a:rPr lang="en-US" sz="2800" b="1" i="1" dirty="0" smtClean="0">
                <a:solidFill>
                  <a:srgbClr val="EA7C1E"/>
                </a:solidFill>
              </a:rPr>
              <a:t>www.ibm.com/systems/linuxone</a:t>
            </a:r>
            <a:endParaRPr lang="en-US" sz="2800" b="1" i="1" dirty="0">
              <a:solidFill>
                <a:srgbClr val="EA7C1E"/>
              </a:solidFill>
            </a:endParaRPr>
          </a:p>
        </p:txBody>
      </p:sp>
      <p:sp>
        <p:nvSpPr>
          <p:cNvPr id="97" name="Rectangle 96"/>
          <p:cNvSpPr/>
          <p:nvPr/>
        </p:nvSpPr>
        <p:spPr>
          <a:xfrm>
            <a:off x="6447618" y="165102"/>
            <a:ext cx="4239432" cy="530594"/>
          </a:xfrm>
          <a:prstGeom prst="rect">
            <a:avLst/>
          </a:prstGeom>
          <a:blipFill>
            <a:blip r:embed="rId75"/>
            <a:tile tx="0" ty="0" sx="100000" sy="100000" flip="none" algn="tl"/>
          </a:blipFill>
        </p:spPr>
        <p:txBody>
          <a:bodyPr wrap="square">
            <a:spAutoFit/>
          </a:bodyPr>
          <a:lstStyle/>
          <a:p>
            <a:pPr hangingPunct="1">
              <a:lnSpc>
                <a:spcPct val="89000"/>
              </a:lnSpc>
              <a:spcBef>
                <a:spcPts val="0"/>
              </a:spcBef>
              <a:spcAft>
                <a:spcPts val="0"/>
              </a:spcAft>
            </a:pPr>
            <a:r>
              <a:rPr lang="en-CA" altLang="en-US" sz="3200" dirty="0" smtClean="0">
                <a:latin typeface="Helvetica Light" pitchFamily="32" charset="0"/>
                <a:cs typeface="Arial Unicode MS" charset="0"/>
              </a:rPr>
              <a:t>Go 1.7 has our z port!</a:t>
            </a:r>
            <a:endParaRPr lang="en-CA" altLang="en-US" sz="3200" dirty="0">
              <a:latin typeface="Helvetica Light" pitchFamily="32" charset="0"/>
              <a:cs typeface="Arial Unicode MS" charset="0"/>
            </a:endParaRPr>
          </a:p>
        </p:txBody>
      </p:sp>
    </p:spTree>
    <p:extLst>
      <p:ext uri="{BB962C8B-B14F-4D97-AF65-F5344CB8AC3E}">
        <p14:creationId xmlns:p14="http://schemas.microsoft.com/office/powerpoint/2010/main" val="3498090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9" grpId="0" animBg="1"/>
      <p:bldP spid="90" grpId="0"/>
      <p:bldP spid="14" grpId="0"/>
      <p:bldP spid="15" grpId="0"/>
      <p:bldP spid="94" grpId="0"/>
      <p:bldP spid="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286000" y="225427"/>
            <a:ext cx="9827655" cy="41910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smtClean="0">
                <a:solidFill>
                  <a:srgbClr val="EA7C1E"/>
                </a:solidFill>
                <a:latin typeface="+mn-lt"/>
              </a:rPr>
              <a:t>Why Go on the mainframe?</a:t>
            </a:r>
            <a:endParaRPr lang="en-US" altLang="en-US" sz="2800" b="1" dirty="0">
              <a:solidFill>
                <a:srgbClr val="EA7C1E"/>
              </a:solidFill>
              <a:latin typeface="+mn-lt"/>
            </a:endParaRPr>
          </a:p>
        </p:txBody>
      </p:sp>
      <p:sp>
        <p:nvSpPr>
          <p:cNvPr id="5" name="Text Box 4"/>
          <p:cNvSpPr txBox="1">
            <a:spLocks noChangeArrowheads="1"/>
          </p:cNvSpPr>
          <p:nvPr/>
        </p:nvSpPr>
        <p:spPr bwMode="auto">
          <a:xfrm>
            <a:off x="1200581" y="865188"/>
            <a:ext cx="2438400" cy="1935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hangingPunct="1">
              <a:lnSpc>
                <a:spcPct val="89000"/>
              </a:lnSpc>
              <a:spcBef>
                <a:spcPts val="300"/>
              </a:spcBef>
              <a:spcAft>
                <a:spcPts val="300"/>
              </a:spcAft>
              <a:buFont typeface="Arial" charset="0"/>
              <a:buChar char="•"/>
            </a:pPr>
            <a:r>
              <a:rPr lang="en-US" altLang="en-US" dirty="0" smtClean="0">
                <a:latin typeface="Helvetica Light" pitchFamily="32" charset="0"/>
                <a:cs typeface="Arial Unicode MS" charset="0"/>
              </a:rPr>
              <a:t>Docker</a:t>
            </a:r>
          </a:p>
          <a:p>
            <a:pPr hangingPunct="1">
              <a:lnSpc>
                <a:spcPct val="89000"/>
              </a:lnSpc>
              <a:spcBef>
                <a:spcPts val="300"/>
              </a:spcBef>
              <a:spcAft>
                <a:spcPts val="300"/>
              </a:spcAft>
              <a:buFont typeface="Arial" charset="0"/>
              <a:buChar char="•"/>
            </a:pPr>
            <a:r>
              <a:rPr lang="en-US" altLang="en-US" dirty="0" smtClean="0">
                <a:latin typeface="Helvetica Light" pitchFamily="32" charset="0"/>
                <a:cs typeface="Arial Unicode MS" charset="0"/>
              </a:rPr>
              <a:t>Kubernetes</a:t>
            </a:r>
          </a:p>
          <a:p>
            <a:pPr hangingPunct="1">
              <a:lnSpc>
                <a:spcPct val="89000"/>
              </a:lnSpc>
              <a:spcBef>
                <a:spcPts val="300"/>
              </a:spcBef>
              <a:spcAft>
                <a:spcPts val="300"/>
              </a:spcAft>
              <a:buFont typeface="Arial" charset="0"/>
              <a:buChar char="•"/>
            </a:pPr>
            <a:r>
              <a:rPr lang="en-US" altLang="en-US" dirty="0" smtClean="0">
                <a:latin typeface="Helvetica Light" pitchFamily="32" charset="0"/>
                <a:cs typeface="Arial Unicode MS" charset="0"/>
              </a:rPr>
              <a:t>Juju</a:t>
            </a:r>
            <a:endParaRPr lang="en-US" altLang="en-US" dirty="0">
              <a:latin typeface="Helvetica Light" pitchFamily="32" charset="0"/>
              <a:cs typeface="Arial Unicode MS" charset="0"/>
            </a:endParaRPr>
          </a:p>
          <a:p>
            <a:pPr hangingPunct="1">
              <a:lnSpc>
                <a:spcPct val="89000"/>
              </a:lnSpc>
              <a:spcBef>
                <a:spcPts val="300"/>
              </a:spcBef>
              <a:spcAft>
                <a:spcPts val="300"/>
              </a:spcAft>
              <a:buFont typeface="Arial" charset="0"/>
              <a:buChar char="•"/>
            </a:pPr>
            <a:r>
              <a:rPr lang="en-US" altLang="en-US" dirty="0">
                <a:latin typeface="Helvetica Light" pitchFamily="32" charset="0"/>
                <a:cs typeface="Arial Unicode MS" charset="0"/>
              </a:rPr>
              <a:t>Cloud </a:t>
            </a:r>
            <a:r>
              <a:rPr lang="en-US" altLang="en-US" dirty="0" smtClean="0">
                <a:latin typeface="Helvetica Light" pitchFamily="32" charset="0"/>
                <a:cs typeface="Arial Unicode MS" charset="0"/>
              </a:rPr>
              <a:t>Foundry</a:t>
            </a:r>
          </a:p>
          <a:p>
            <a:pPr hangingPunct="1">
              <a:lnSpc>
                <a:spcPct val="89000"/>
              </a:lnSpc>
              <a:spcBef>
                <a:spcPts val="300"/>
              </a:spcBef>
              <a:spcAft>
                <a:spcPts val="300"/>
              </a:spcAft>
              <a:buFont typeface="Arial" charset="0"/>
              <a:buChar char="•"/>
            </a:pPr>
            <a:endParaRPr lang="en-US" altLang="en-US" sz="1400" dirty="0" smtClean="0">
              <a:latin typeface="Helvetica Light" pitchFamily="32" charset="0"/>
              <a:cs typeface="Arial Unicode MS" charset="0"/>
            </a:endParaRPr>
          </a:p>
          <a:p>
            <a:pPr hangingPunct="1">
              <a:lnSpc>
                <a:spcPct val="89000"/>
              </a:lnSpc>
              <a:spcBef>
                <a:spcPts val="300"/>
              </a:spcBef>
              <a:spcAft>
                <a:spcPts val="300"/>
              </a:spcAft>
              <a:buFont typeface="Arial" charset="0"/>
              <a:buChar char="•"/>
            </a:pPr>
            <a:endParaRPr lang="en-US" altLang="en-US" sz="1400" dirty="0" smtClean="0">
              <a:latin typeface="Helvetica Light" pitchFamily="32" charset="0"/>
              <a:cs typeface="Arial Unicode MS" charset="0"/>
            </a:endParaRPr>
          </a:p>
        </p:txBody>
      </p:sp>
      <p:sp>
        <p:nvSpPr>
          <p:cNvPr id="6" name="Rectangle 2"/>
          <p:cNvSpPr txBox="1">
            <a:spLocks noChangeArrowheads="1"/>
          </p:cNvSpPr>
          <p:nvPr/>
        </p:nvSpPr>
        <p:spPr bwMode="auto">
          <a:xfrm>
            <a:off x="457199" y="2590800"/>
            <a:ext cx="1371601"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8496" rIns="91440" bIns="45720" numCol="1" anchor="t" anchorCtr="0" compatLnSpc="1">
            <a:prstTxWarp prst="textNoShape">
              <a:avLst/>
            </a:prstTxWarp>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hangingPunct="1">
              <a:tabLst>
                <a:tab pos="723900" algn="l"/>
                <a:tab pos="1447800" algn="l"/>
                <a:tab pos="2171700" algn="l"/>
                <a:tab pos="2895600" algn="l"/>
                <a:tab pos="3619500" algn="l"/>
                <a:tab pos="4343400" algn="l"/>
                <a:tab pos="5067300" algn="l"/>
                <a:tab pos="5791200" algn="l"/>
              </a:tabLst>
            </a:pPr>
            <a:r>
              <a:rPr lang="en-US" altLang="en-US" sz="2800" kern="0" dirty="0" smtClean="0">
                <a:solidFill>
                  <a:srgbClr val="EA7C1E"/>
                </a:solidFill>
              </a:rPr>
              <a:t>And…</a:t>
            </a:r>
            <a:endParaRPr lang="en-US" altLang="en-US" sz="2800" kern="0" dirty="0">
              <a:solidFill>
                <a:srgbClr val="EA7C1E"/>
              </a:solidFill>
            </a:endParaRPr>
          </a:p>
        </p:txBody>
      </p:sp>
      <p:pic>
        <p:nvPicPr>
          <p:cNvPr id="7" name="Picture 6" descr="http://cliparts.co/cliparts/8ix/K8g/8ixK8g8e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41154">
            <a:off x="2223959" y="1390899"/>
            <a:ext cx="4283190" cy="35693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edg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705" y="3249330"/>
            <a:ext cx="4577523" cy="2044628"/>
          </a:xfrm>
          <a:prstGeom prst="rect">
            <a:avLst/>
          </a:prstGeom>
        </p:spPr>
      </p:pic>
      <p:sp>
        <p:nvSpPr>
          <p:cNvPr id="9" name="Rectangle 2"/>
          <p:cNvSpPr txBox="1">
            <a:spLocks noChangeArrowheads="1"/>
          </p:cNvSpPr>
          <p:nvPr/>
        </p:nvSpPr>
        <p:spPr bwMode="auto">
          <a:xfrm>
            <a:off x="6734804" y="2667000"/>
            <a:ext cx="5263323" cy="504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8496" rIns="91440" bIns="45720" numCol="1" anchor="t" anchorCtr="0" compatLnSpc="1">
            <a:prstTxWarp prst="textNoShape">
              <a:avLst/>
            </a:prstTxWarp>
          </a:bodyPr>
          <a:lstStyle>
            <a:lvl1pPr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marL="742950" indent="-28575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2pPr>
            <a:lvl3pPr marL="1143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3pPr>
            <a:lvl4pPr marL="1600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4pPr>
            <a:lvl5pPr marL="20574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5pPr>
            <a:lvl6pPr marL="25146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6pPr>
            <a:lvl7pPr marL="29718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7pPr>
            <a:lvl8pPr marL="34290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8pPr>
            <a:lvl9pPr marL="3886200" indent="-228600" algn="ctr" defTabSz="457200" rtl="0" fontAlgn="base" hangingPunct="0">
              <a:lnSpc>
                <a:spcPct val="98000"/>
              </a:lnSpc>
              <a:spcBef>
                <a:spcPct val="0"/>
              </a:spcBef>
              <a:spcAft>
                <a:spcPct val="0"/>
              </a:spcAft>
              <a:buClr>
                <a:srgbClr val="000000"/>
              </a:buClr>
              <a:buSzPct val="100000"/>
              <a:buFont typeface="Times New Roman" pitchFamily="16" charset="0"/>
              <a:defRPr sz="3600">
                <a:solidFill>
                  <a:srgbClr val="000000"/>
                </a:solidFill>
                <a:latin typeface="Lubalin for IBM Demi" charset="0"/>
                <a:ea typeface="ヒラギノ角ゴ Pro W3" charset="0"/>
                <a:cs typeface="ヒラギノ角ゴ Pro W3" charset="0"/>
              </a:defRPr>
            </a:lvl9pPr>
          </a:lstStyle>
          <a:p>
            <a:pPr algn="l" hangingPunct="1">
              <a:tabLst>
                <a:tab pos="723900" algn="l"/>
                <a:tab pos="1447800" algn="l"/>
                <a:tab pos="2171700" algn="l"/>
                <a:tab pos="2895600" algn="l"/>
                <a:tab pos="3619500" algn="l"/>
                <a:tab pos="4343400" algn="l"/>
                <a:tab pos="5067300" algn="l"/>
                <a:tab pos="5791200" algn="l"/>
              </a:tabLst>
            </a:pPr>
            <a:r>
              <a:rPr lang="en-US" altLang="en-US" sz="2800" kern="0" dirty="0" smtClean="0">
                <a:solidFill>
                  <a:srgbClr val="EA7C1E"/>
                </a:solidFill>
              </a:rPr>
              <a:t>Open </a:t>
            </a:r>
            <a:r>
              <a:rPr lang="en-US" altLang="en-US" sz="2800" kern="0" dirty="0" err="1" smtClean="0">
                <a:solidFill>
                  <a:srgbClr val="EA7C1E"/>
                </a:solidFill>
              </a:rPr>
              <a:t>Blockchain</a:t>
            </a:r>
            <a:r>
              <a:rPr lang="en-US" altLang="en-US" sz="2800" kern="0" dirty="0" smtClean="0">
                <a:solidFill>
                  <a:srgbClr val="EA7C1E"/>
                </a:solidFill>
              </a:rPr>
              <a:t>/</a:t>
            </a:r>
            <a:r>
              <a:rPr lang="en-US" altLang="en-US" sz="2800" kern="0" dirty="0" err="1" smtClean="0">
                <a:solidFill>
                  <a:srgbClr val="EA7C1E"/>
                </a:solidFill>
              </a:rPr>
              <a:t>HyperLedger</a:t>
            </a:r>
            <a:endParaRPr lang="en-US" altLang="en-US" sz="2800" kern="0" dirty="0">
              <a:solidFill>
                <a:srgbClr val="EA7C1E"/>
              </a:solidFill>
            </a:endParaRPr>
          </a:p>
        </p:txBody>
      </p:sp>
      <p:sp>
        <p:nvSpPr>
          <p:cNvPr id="10" name="Rectangle 9"/>
          <p:cNvSpPr/>
          <p:nvPr/>
        </p:nvSpPr>
        <p:spPr>
          <a:xfrm>
            <a:off x="304800" y="4050895"/>
            <a:ext cx="6096000" cy="1122871"/>
          </a:xfrm>
          <a:prstGeom prst="rect">
            <a:avLst/>
          </a:prstGeom>
        </p:spPr>
        <p:txBody>
          <a:bodyPr>
            <a:spAutoFit/>
          </a:bodyPr>
          <a:lstStyle/>
          <a:p>
            <a:r>
              <a:rPr lang="en-US" i="1" dirty="0">
                <a:solidFill>
                  <a:srgbClr val="7030A0"/>
                </a:solidFill>
              </a:rPr>
              <a:t>Financial institutions are expected to spend over $1bn on </a:t>
            </a:r>
            <a:r>
              <a:rPr lang="en-US" i="1" dirty="0" err="1">
                <a:solidFill>
                  <a:srgbClr val="7030A0"/>
                </a:solidFill>
              </a:rPr>
              <a:t>blockchain</a:t>
            </a:r>
            <a:r>
              <a:rPr lang="en-US" i="1" dirty="0">
                <a:solidFill>
                  <a:srgbClr val="7030A0"/>
                </a:solidFill>
              </a:rPr>
              <a:t> projects in 2017, making it one of the</a:t>
            </a:r>
          </a:p>
          <a:p>
            <a:r>
              <a:rPr lang="en-US" i="1" dirty="0">
                <a:solidFill>
                  <a:srgbClr val="7030A0"/>
                </a:solidFill>
              </a:rPr>
              <a:t>fastest developing enterprise software markets of all time, according to a report by Magister Advisors.</a:t>
            </a:r>
          </a:p>
        </p:txBody>
      </p:sp>
      <p:sp>
        <p:nvSpPr>
          <p:cNvPr id="11" name="Rectangle 10"/>
          <p:cNvSpPr/>
          <p:nvPr/>
        </p:nvSpPr>
        <p:spPr>
          <a:xfrm>
            <a:off x="1200581" y="5407553"/>
            <a:ext cx="6713106" cy="607602"/>
          </a:xfrm>
          <a:prstGeom prst="rect">
            <a:avLst/>
          </a:prstGeom>
        </p:spPr>
        <p:txBody>
          <a:bodyPr wrap="square">
            <a:spAutoFit/>
          </a:bodyPr>
          <a:lstStyle/>
          <a:p>
            <a:pPr marL="0" marR="0">
              <a:spcBef>
                <a:spcPts val="0"/>
              </a:spcBef>
              <a:spcAft>
                <a:spcPts val="0"/>
              </a:spcAft>
            </a:pPr>
            <a:r>
              <a:rPr lang="en-US" dirty="0">
                <a:solidFill>
                  <a:srgbClr val="0070C0"/>
                </a:solidFill>
                <a:latin typeface="Calibri" panose="020F0502020204030204" pitchFamily="34" charset="0"/>
              </a:rPr>
              <a:t>96 of the world’s top 100 banks, 23 of the 25 top US retailers, and 9 out of 10 of the world’s largest insurance companies run System z</a:t>
            </a:r>
          </a:p>
        </p:txBody>
      </p:sp>
      <p:sp>
        <p:nvSpPr>
          <p:cNvPr id="12" name="Rectangle 11"/>
          <p:cNvSpPr/>
          <p:nvPr/>
        </p:nvSpPr>
        <p:spPr>
          <a:xfrm>
            <a:off x="5486400" y="891535"/>
            <a:ext cx="6096000" cy="1122871"/>
          </a:xfrm>
          <a:prstGeom prst="rect">
            <a:avLst/>
          </a:prstGeom>
        </p:spPr>
        <p:txBody>
          <a:bodyPr>
            <a:spAutoFit/>
          </a:bodyPr>
          <a:lstStyle/>
          <a:p>
            <a:r>
              <a:rPr lang="en-US" i="1" dirty="0">
                <a:solidFill>
                  <a:srgbClr val="7030A0"/>
                </a:solidFill>
              </a:rPr>
              <a:t>“We’re quite confident,” said Marc Andreessen, an Internet icon and venture capitalist, “that when we’re sitting here in 20 years, we’ll be talking about </a:t>
            </a:r>
            <a:r>
              <a:rPr lang="en-US" i="1" dirty="0" err="1">
                <a:solidFill>
                  <a:srgbClr val="7030A0"/>
                </a:solidFill>
              </a:rPr>
              <a:t>blockchain</a:t>
            </a:r>
            <a:r>
              <a:rPr lang="en-US" i="1" dirty="0">
                <a:solidFill>
                  <a:srgbClr val="7030A0"/>
                </a:solidFill>
              </a:rPr>
              <a:t> the way we talk about the Internet today</a:t>
            </a:r>
            <a:r>
              <a:rPr lang="en-US" i="1" dirty="0" smtClean="0">
                <a:solidFill>
                  <a:srgbClr val="7030A0"/>
                </a:solidFill>
              </a:rPr>
              <a:t>.” – Globe and Mail</a:t>
            </a:r>
            <a:endParaRPr lang="en-US" i="1" dirty="0">
              <a:solidFill>
                <a:srgbClr val="7030A0"/>
              </a:solidFill>
            </a:endParaRPr>
          </a:p>
        </p:txBody>
      </p:sp>
    </p:spTree>
    <p:extLst>
      <p:ext uri="{BB962C8B-B14F-4D97-AF65-F5344CB8AC3E}">
        <p14:creationId xmlns:p14="http://schemas.microsoft.com/office/powerpoint/2010/main" val="263097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
          <p:cNvSpPr>
            <a:spLocks noChangeArrowheads="1"/>
          </p:cNvSpPr>
          <p:nvPr/>
        </p:nvSpPr>
        <p:spPr bwMode="auto">
          <a:xfrm>
            <a:off x="5410200" y="5031499"/>
            <a:ext cx="6781800" cy="153352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a:noFill/>
          </a:ln>
          <a:effectLst/>
          <a:extLst>
            <a:ext uri="{91240B29-F687-4F45-9708-019B960494DF}">
              <a14:hiddenLine xmlns:a14="http://schemas.microsoft.com/office/drawing/2010/main" w="9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6" name="Group 5"/>
          <p:cNvGrpSpPr/>
          <p:nvPr/>
        </p:nvGrpSpPr>
        <p:grpSpPr>
          <a:xfrm>
            <a:off x="-762000" y="457200"/>
            <a:ext cx="7467600" cy="5143500"/>
            <a:chOff x="1689125" y="0"/>
            <a:chExt cx="7457390" cy="5143500"/>
          </a:xfrm>
        </p:grpSpPr>
        <p:pic>
          <p:nvPicPr>
            <p:cNvPr id="157" name="Picture 1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1640" y="0"/>
              <a:ext cx="7454875" cy="5143500"/>
            </a:xfrm>
            <a:prstGeom prst="rect">
              <a:avLst/>
            </a:prstGeom>
          </p:spPr>
        </p:pic>
        <p:pic>
          <p:nvPicPr>
            <p:cNvPr id="158" name="Picture 1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9125" y="0"/>
              <a:ext cx="7454875" cy="5143500"/>
            </a:xfrm>
            <a:prstGeom prst="rect">
              <a:avLst/>
            </a:prstGeom>
          </p:spPr>
        </p:pic>
        <p:pic>
          <p:nvPicPr>
            <p:cNvPr id="159" name="Picture 1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89125" y="0"/>
              <a:ext cx="7454875" cy="5143500"/>
            </a:xfrm>
            <a:prstGeom prst="rect">
              <a:avLst/>
            </a:prstGeom>
          </p:spPr>
        </p:pic>
        <p:pic>
          <p:nvPicPr>
            <p:cNvPr id="160" name="Picture 1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89125" y="0"/>
              <a:ext cx="7454875" cy="5143500"/>
            </a:xfrm>
            <a:prstGeom prst="rect">
              <a:avLst/>
            </a:prstGeom>
          </p:spPr>
        </p:pic>
        <p:pic>
          <p:nvPicPr>
            <p:cNvPr id="161" name="Picture 1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89125" y="0"/>
              <a:ext cx="7454875" cy="5143500"/>
            </a:xfrm>
            <a:prstGeom prst="rect">
              <a:avLst/>
            </a:prstGeom>
          </p:spPr>
        </p:pic>
        <p:pic>
          <p:nvPicPr>
            <p:cNvPr id="162" name="Picture 1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91640" y="0"/>
              <a:ext cx="7454875" cy="5143500"/>
            </a:xfrm>
            <a:prstGeom prst="rect">
              <a:avLst/>
            </a:prstGeom>
          </p:spPr>
        </p:pic>
      </p:grpSp>
      <p:pic>
        <p:nvPicPr>
          <p:cNvPr id="163" name="Picture 1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20000" y="2009093"/>
            <a:ext cx="4700077" cy="4355984"/>
          </a:xfrm>
          <a:prstGeom prst="rect">
            <a:avLst/>
          </a:prstGeom>
        </p:spPr>
      </p:pic>
      <p:sp>
        <p:nvSpPr>
          <p:cNvPr id="14" name="Right Arrow 13"/>
          <p:cNvSpPr/>
          <p:nvPr/>
        </p:nvSpPr>
        <p:spPr bwMode="auto">
          <a:xfrm rot="943056">
            <a:off x="5627058" y="787674"/>
            <a:ext cx="3390663" cy="1101638"/>
          </a:xfrm>
          <a:custGeom>
            <a:avLst/>
            <a:gdLst>
              <a:gd name="connsiteX0" fmla="*/ 0 w 1752600"/>
              <a:gd name="connsiteY0" fmla="*/ 137689 h 550755"/>
              <a:gd name="connsiteX1" fmla="*/ 1477223 w 1752600"/>
              <a:gd name="connsiteY1" fmla="*/ 137689 h 550755"/>
              <a:gd name="connsiteX2" fmla="*/ 1477223 w 1752600"/>
              <a:gd name="connsiteY2" fmla="*/ 0 h 550755"/>
              <a:gd name="connsiteX3" fmla="*/ 1752600 w 1752600"/>
              <a:gd name="connsiteY3" fmla="*/ 275378 h 550755"/>
              <a:gd name="connsiteX4" fmla="*/ 1477223 w 1752600"/>
              <a:gd name="connsiteY4" fmla="*/ 550755 h 550755"/>
              <a:gd name="connsiteX5" fmla="*/ 1477223 w 1752600"/>
              <a:gd name="connsiteY5" fmla="*/ 413066 h 550755"/>
              <a:gd name="connsiteX6" fmla="*/ 0 w 1752600"/>
              <a:gd name="connsiteY6" fmla="*/ 413066 h 550755"/>
              <a:gd name="connsiteX7" fmla="*/ 0 w 1752600"/>
              <a:gd name="connsiteY7" fmla="*/ 137689 h 550755"/>
              <a:gd name="connsiteX0" fmla="*/ 0 w 1752600"/>
              <a:gd name="connsiteY0" fmla="*/ 137689 h 550755"/>
              <a:gd name="connsiteX1" fmla="*/ 825463 w 1752600"/>
              <a:gd name="connsiteY1" fmla="*/ 122130 h 550755"/>
              <a:gd name="connsiteX2" fmla="*/ 1477223 w 1752600"/>
              <a:gd name="connsiteY2" fmla="*/ 137689 h 550755"/>
              <a:gd name="connsiteX3" fmla="*/ 1477223 w 1752600"/>
              <a:gd name="connsiteY3" fmla="*/ 0 h 550755"/>
              <a:gd name="connsiteX4" fmla="*/ 1752600 w 1752600"/>
              <a:gd name="connsiteY4" fmla="*/ 275378 h 550755"/>
              <a:gd name="connsiteX5" fmla="*/ 1477223 w 1752600"/>
              <a:gd name="connsiteY5" fmla="*/ 550755 h 550755"/>
              <a:gd name="connsiteX6" fmla="*/ 1477223 w 1752600"/>
              <a:gd name="connsiteY6" fmla="*/ 413066 h 550755"/>
              <a:gd name="connsiteX7" fmla="*/ 0 w 1752600"/>
              <a:gd name="connsiteY7" fmla="*/ 413066 h 550755"/>
              <a:gd name="connsiteX8" fmla="*/ 0 w 1752600"/>
              <a:gd name="connsiteY8" fmla="*/ 137689 h 550755"/>
              <a:gd name="connsiteX0" fmla="*/ 0 w 1752600"/>
              <a:gd name="connsiteY0" fmla="*/ 358459 h 771525"/>
              <a:gd name="connsiteX1" fmla="*/ 911188 w 1752600"/>
              <a:gd name="connsiteY1" fmla="*/ 0 h 771525"/>
              <a:gd name="connsiteX2" fmla="*/ 1477223 w 1752600"/>
              <a:gd name="connsiteY2" fmla="*/ 358459 h 771525"/>
              <a:gd name="connsiteX3" fmla="*/ 1477223 w 1752600"/>
              <a:gd name="connsiteY3" fmla="*/ 220770 h 771525"/>
              <a:gd name="connsiteX4" fmla="*/ 1752600 w 1752600"/>
              <a:gd name="connsiteY4" fmla="*/ 496148 h 771525"/>
              <a:gd name="connsiteX5" fmla="*/ 1477223 w 1752600"/>
              <a:gd name="connsiteY5" fmla="*/ 771525 h 771525"/>
              <a:gd name="connsiteX6" fmla="*/ 1477223 w 1752600"/>
              <a:gd name="connsiteY6" fmla="*/ 633836 h 771525"/>
              <a:gd name="connsiteX7" fmla="*/ 0 w 1752600"/>
              <a:gd name="connsiteY7" fmla="*/ 633836 h 771525"/>
              <a:gd name="connsiteX8" fmla="*/ 0 w 1752600"/>
              <a:gd name="connsiteY8" fmla="*/ 358459 h 771525"/>
              <a:gd name="connsiteX0" fmla="*/ 0 w 1752600"/>
              <a:gd name="connsiteY0" fmla="*/ 358459 h 771525"/>
              <a:gd name="connsiteX1" fmla="*/ 911188 w 1752600"/>
              <a:gd name="connsiteY1" fmla="*/ 0 h 771525"/>
              <a:gd name="connsiteX2" fmla="*/ 1477223 w 1752600"/>
              <a:gd name="connsiteY2" fmla="*/ 358459 h 771525"/>
              <a:gd name="connsiteX3" fmla="*/ 1477223 w 1752600"/>
              <a:gd name="connsiteY3" fmla="*/ 220770 h 771525"/>
              <a:gd name="connsiteX4" fmla="*/ 1752600 w 1752600"/>
              <a:gd name="connsiteY4" fmla="*/ 496148 h 771525"/>
              <a:gd name="connsiteX5" fmla="*/ 1477223 w 1752600"/>
              <a:gd name="connsiteY5" fmla="*/ 771525 h 771525"/>
              <a:gd name="connsiteX6" fmla="*/ 1477223 w 1752600"/>
              <a:gd name="connsiteY6" fmla="*/ 633836 h 771525"/>
              <a:gd name="connsiteX7" fmla="*/ 854038 w 1752600"/>
              <a:gd name="connsiteY7" fmla="*/ 342900 h 771525"/>
              <a:gd name="connsiteX8" fmla="*/ 0 w 1752600"/>
              <a:gd name="connsiteY8" fmla="*/ 633836 h 771525"/>
              <a:gd name="connsiteX9" fmla="*/ 0 w 1752600"/>
              <a:gd name="connsiteY9" fmla="*/ 358459 h 771525"/>
              <a:gd name="connsiteX0" fmla="*/ 0 w 1752600"/>
              <a:gd name="connsiteY0" fmla="*/ 358459 h 771525"/>
              <a:gd name="connsiteX1" fmla="*/ 911188 w 1752600"/>
              <a:gd name="connsiteY1" fmla="*/ 0 h 771525"/>
              <a:gd name="connsiteX2" fmla="*/ 1477223 w 1752600"/>
              <a:gd name="connsiteY2" fmla="*/ 358459 h 771525"/>
              <a:gd name="connsiteX3" fmla="*/ 1477223 w 1752600"/>
              <a:gd name="connsiteY3" fmla="*/ 220770 h 771525"/>
              <a:gd name="connsiteX4" fmla="*/ 1752600 w 1752600"/>
              <a:gd name="connsiteY4" fmla="*/ 496148 h 771525"/>
              <a:gd name="connsiteX5" fmla="*/ 1477223 w 1752600"/>
              <a:gd name="connsiteY5" fmla="*/ 771525 h 771525"/>
              <a:gd name="connsiteX6" fmla="*/ 1477223 w 1752600"/>
              <a:gd name="connsiteY6" fmla="*/ 633836 h 771525"/>
              <a:gd name="connsiteX7" fmla="*/ 854038 w 1752600"/>
              <a:gd name="connsiteY7" fmla="*/ 342900 h 771525"/>
              <a:gd name="connsiteX8" fmla="*/ 0 w 1752600"/>
              <a:gd name="connsiteY8" fmla="*/ 633836 h 771525"/>
              <a:gd name="connsiteX9" fmla="*/ 0 w 1752600"/>
              <a:gd name="connsiteY9" fmla="*/ 358459 h 771525"/>
              <a:gd name="connsiteX0" fmla="*/ 0 w 1752600"/>
              <a:gd name="connsiteY0" fmla="*/ 358459 h 771525"/>
              <a:gd name="connsiteX1" fmla="*/ 911188 w 1752600"/>
              <a:gd name="connsiteY1" fmla="*/ 0 h 771525"/>
              <a:gd name="connsiteX2" fmla="*/ 1477223 w 1752600"/>
              <a:gd name="connsiteY2" fmla="*/ 358459 h 771525"/>
              <a:gd name="connsiteX3" fmla="*/ 1477223 w 1752600"/>
              <a:gd name="connsiteY3" fmla="*/ 220770 h 771525"/>
              <a:gd name="connsiteX4" fmla="*/ 1752600 w 1752600"/>
              <a:gd name="connsiteY4" fmla="*/ 496148 h 771525"/>
              <a:gd name="connsiteX5" fmla="*/ 1477223 w 1752600"/>
              <a:gd name="connsiteY5" fmla="*/ 771525 h 771525"/>
              <a:gd name="connsiteX6" fmla="*/ 1477223 w 1752600"/>
              <a:gd name="connsiteY6" fmla="*/ 633836 h 771525"/>
              <a:gd name="connsiteX7" fmla="*/ 854038 w 1752600"/>
              <a:gd name="connsiteY7" fmla="*/ 342900 h 771525"/>
              <a:gd name="connsiteX8" fmla="*/ 0 w 1752600"/>
              <a:gd name="connsiteY8" fmla="*/ 633836 h 771525"/>
              <a:gd name="connsiteX9" fmla="*/ 0 w 1752600"/>
              <a:gd name="connsiteY9" fmla="*/ 358459 h 771525"/>
              <a:gd name="connsiteX0" fmla="*/ 28575 w 1752600"/>
              <a:gd name="connsiteY0" fmla="*/ 531564 h 773180"/>
              <a:gd name="connsiteX1" fmla="*/ 911188 w 1752600"/>
              <a:gd name="connsiteY1" fmla="*/ 1655 h 773180"/>
              <a:gd name="connsiteX2" fmla="*/ 1477223 w 1752600"/>
              <a:gd name="connsiteY2" fmla="*/ 360114 h 773180"/>
              <a:gd name="connsiteX3" fmla="*/ 1477223 w 1752600"/>
              <a:gd name="connsiteY3" fmla="*/ 222425 h 773180"/>
              <a:gd name="connsiteX4" fmla="*/ 1752600 w 1752600"/>
              <a:gd name="connsiteY4" fmla="*/ 497803 h 773180"/>
              <a:gd name="connsiteX5" fmla="*/ 1477223 w 1752600"/>
              <a:gd name="connsiteY5" fmla="*/ 773180 h 773180"/>
              <a:gd name="connsiteX6" fmla="*/ 1477223 w 1752600"/>
              <a:gd name="connsiteY6" fmla="*/ 635491 h 773180"/>
              <a:gd name="connsiteX7" fmla="*/ 854038 w 1752600"/>
              <a:gd name="connsiteY7" fmla="*/ 344555 h 773180"/>
              <a:gd name="connsiteX8" fmla="*/ 0 w 1752600"/>
              <a:gd name="connsiteY8" fmla="*/ 635491 h 773180"/>
              <a:gd name="connsiteX9" fmla="*/ 28575 w 1752600"/>
              <a:gd name="connsiteY9" fmla="*/ 531564 h 773180"/>
              <a:gd name="connsiteX0" fmla="*/ 28575 w 1791548"/>
              <a:gd name="connsiteY0" fmla="*/ 531564 h 773180"/>
              <a:gd name="connsiteX1" fmla="*/ 911188 w 1791548"/>
              <a:gd name="connsiteY1" fmla="*/ 1655 h 773180"/>
              <a:gd name="connsiteX2" fmla="*/ 1477223 w 1791548"/>
              <a:gd name="connsiteY2" fmla="*/ 360114 h 773180"/>
              <a:gd name="connsiteX3" fmla="*/ 1791548 w 1791548"/>
              <a:gd name="connsiteY3" fmla="*/ 265288 h 773180"/>
              <a:gd name="connsiteX4" fmla="*/ 1752600 w 1791548"/>
              <a:gd name="connsiteY4" fmla="*/ 497803 h 773180"/>
              <a:gd name="connsiteX5" fmla="*/ 1477223 w 1791548"/>
              <a:gd name="connsiteY5" fmla="*/ 773180 h 773180"/>
              <a:gd name="connsiteX6" fmla="*/ 1477223 w 1791548"/>
              <a:gd name="connsiteY6" fmla="*/ 635491 h 773180"/>
              <a:gd name="connsiteX7" fmla="*/ 854038 w 1791548"/>
              <a:gd name="connsiteY7" fmla="*/ 344555 h 773180"/>
              <a:gd name="connsiteX8" fmla="*/ 0 w 1791548"/>
              <a:gd name="connsiteY8" fmla="*/ 635491 h 773180"/>
              <a:gd name="connsiteX9" fmla="*/ 28575 w 1791548"/>
              <a:gd name="connsiteY9" fmla="*/ 531564 h 773180"/>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477223 w 1824037"/>
              <a:gd name="connsiteY5" fmla="*/ 773180 h 883566"/>
              <a:gd name="connsiteX6" fmla="*/ 1477223 w 1824037"/>
              <a:gd name="connsiteY6" fmla="*/ 635491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005735 w 1824037"/>
              <a:gd name="connsiteY5" fmla="*/ 773180 h 883566"/>
              <a:gd name="connsiteX6" fmla="*/ 1477223 w 1824037"/>
              <a:gd name="connsiteY6" fmla="*/ 635491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005735 w 1824037"/>
              <a:gd name="connsiteY5" fmla="*/ 773180 h 883566"/>
              <a:gd name="connsiteX6" fmla="*/ 1448648 w 1824037"/>
              <a:gd name="connsiteY6" fmla="*/ 564053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005735 w 1824037"/>
              <a:gd name="connsiteY5" fmla="*/ 773180 h 883566"/>
              <a:gd name="connsiteX6" fmla="*/ 1377210 w 1824037"/>
              <a:gd name="connsiteY6" fmla="*/ 478328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105748 w 1824037"/>
              <a:gd name="connsiteY5" fmla="*/ 558868 h 883566"/>
              <a:gd name="connsiteX6" fmla="*/ 1377210 w 1824037"/>
              <a:gd name="connsiteY6" fmla="*/ 478328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005735 w 1824037"/>
              <a:gd name="connsiteY5" fmla="*/ 616018 h 883566"/>
              <a:gd name="connsiteX6" fmla="*/ 1377210 w 1824037"/>
              <a:gd name="connsiteY6" fmla="*/ 478328 h 883566"/>
              <a:gd name="connsiteX7" fmla="*/ 854038 w 1824037"/>
              <a:gd name="connsiteY7" fmla="*/ 344555 h 883566"/>
              <a:gd name="connsiteX8" fmla="*/ 0 w 1824037"/>
              <a:gd name="connsiteY8" fmla="*/ 635491 h 883566"/>
              <a:gd name="connsiteX9" fmla="*/ 28575 w 1824037"/>
              <a:gd name="connsiteY9" fmla="*/ 531564 h 883566"/>
              <a:gd name="connsiteX0" fmla="*/ 28575 w 1824037"/>
              <a:gd name="connsiteY0" fmla="*/ 531564 h 883566"/>
              <a:gd name="connsiteX1" fmla="*/ 911188 w 1824037"/>
              <a:gd name="connsiteY1" fmla="*/ 1655 h 883566"/>
              <a:gd name="connsiteX2" fmla="*/ 1477223 w 1824037"/>
              <a:gd name="connsiteY2" fmla="*/ 360114 h 883566"/>
              <a:gd name="connsiteX3" fmla="*/ 1791548 w 1824037"/>
              <a:gd name="connsiteY3" fmla="*/ 265288 h 883566"/>
              <a:gd name="connsiteX4" fmla="*/ 1824037 w 1824037"/>
              <a:gd name="connsiteY4" fmla="*/ 883566 h 883566"/>
              <a:gd name="connsiteX5" fmla="*/ 1005735 w 1824037"/>
              <a:gd name="connsiteY5" fmla="*/ 616018 h 883566"/>
              <a:gd name="connsiteX6" fmla="*/ 1348635 w 1824037"/>
              <a:gd name="connsiteY6" fmla="*/ 421178 h 883566"/>
              <a:gd name="connsiteX7" fmla="*/ 854038 w 1824037"/>
              <a:gd name="connsiteY7" fmla="*/ 344555 h 883566"/>
              <a:gd name="connsiteX8" fmla="*/ 0 w 1824037"/>
              <a:gd name="connsiteY8" fmla="*/ 635491 h 883566"/>
              <a:gd name="connsiteX9" fmla="*/ 28575 w 1824037"/>
              <a:gd name="connsiteY9" fmla="*/ 531564 h 883566"/>
              <a:gd name="connsiteX0" fmla="*/ 432023 w 2227485"/>
              <a:gd name="connsiteY0" fmla="*/ 531564 h 1090325"/>
              <a:gd name="connsiteX1" fmla="*/ 1314636 w 2227485"/>
              <a:gd name="connsiteY1" fmla="*/ 1655 h 1090325"/>
              <a:gd name="connsiteX2" fmla="*/ 1880671 w 2227485"/>
              <a:gd name="connsiteY2" fmla="*/ 360114 h 1090325"/>
              <a:gd name="connsiteX3" fmla="*/ 2194996 w 2227485"/>
              <a:gd name="connsiteY3" fmla="*/ 265288 h 1090325"/>
              <a:gd name="connsiteX4" fmla="*/ 2227485 w 2227485"/>
              <a:gd name="connsiteY4" fmla="*/ 883566 h 1090325"/>
              <a:gd name="connsiteX5" fmla="*/ 1409183 w 2227485"/>
              <a:gd name="connsiteY5" fmla="*/ 616018 h 1090325"/>
              <a:gd name="connsiteX6" fmla="*/ 1752083 w 2227485"/>
              <a:gd name="connsiteY6" fmla="*/ 421178 h 1090325"/>
              <a:gd name="connsiteX7" fmla="*/ 1257486 w 2227485"/>
              <a:gd name="connsiteY7" fmla="*/ 344555 h 1090325"/>
              <a:gd name="connsiteX8" fmla="*/ 0 w 2227485"/>
              <a:gd name="connsiteY8" fmla="*/ 1090325 h 1090325"/>
              <a:gd name="connsiteX9" fmla="*/ 432023 w 2227485"/>
              <a:gd name="connsiteY9" fmla="*/ 531564 h 1090325"/>
              <a:gd name="connsiteX0" fmla="*/ 432023 w 2227485"/>
              <a:gd name="connsiteY0" fmla="*/ 531564 h 1090325"/>
              <a:gd name="connsiteX1" fmla="*/ 1314636 w 2227485"/>
              <a:gd name="connsiteY1" fmla="*/ 1655 h 1090325"/>
              <a:gd name="connsiteX2" fmla="*/ 1880671 w 2227485"/>
              <a:gd name="connsiteY2" fmla="*/ 360114 h 1090325"/>
              <a:gd name="connsiteX3" fmla="*/ 2194996 w 2227485"/>
              <a:gd name="connsiteY3" fmla="*/ 265288 h 1090325"/>
              <a:gd name="connsiteX4" fmla="*/ 2227485 w 2227485"/>
              <a:gd name="connsiteY4" fmla="*/ 883566 h 1090325"/>
              <a:gd name="connsiteX5" fmla="*/ 1409183 w 2227485"/>
              <a:gd name="connsiteY5" fmla="*/ 616018 h 1090325"/>
              <a:gd name="connsiteX6" fmla="*/ 1752083 w 2227485"/>
              <a:gd name="connsiteY6" fmla="*/ 421178 h 1090325"/>
              <a:gd name="connsiteX7" fmla="*/ 1257486 w 2227485"/>
              <a:gd name="connsiteY7" fmla="*/ 344555 h 1090325"/>
              <a:gd name="connsiteX8" fmla="*/ 0 w 2227485"/>
              <a:gd name="connsiteY8" fmla="*/ 1090325 h 1090325"/>
              <a:gd name="connsiteX9" fmla="*/ 432023 w 2227485"/>
              <a:gd name="connsiteY9" fmla="*/ 531564 h 1090325"/>
              <a:gd name="connsiteX0" fmla="*/ 432023 w 2227485"/>
              <a:gd name="connsiteY0" fmla="*/ 531564 h 1095451"/>
              <a:gd name="connsiteX1" fmla="*/ 1314636 w 2227485"/>
              <a:gd name="connsiteY1" fmla="*/ 1655 h 1095451"/>
              <a:gd name="connsiteX2" fmla="*/ 1880671 w 2227485"/>
              <a:gd name="connsiteY2" fmla="*/ 360114 h 1095451"/>
              <a:gd name="connsiteX3" fmla="*/ 2194996 w 2227485"/>
              <a:gd name="connsiteY3" fmla="*/ 265288 h 1095451"/>
              <a:gd name="connsiteX4" fmla="*/ 2227485 w 2227485"/>
              <a:gd name="connsiteY4" fmla="*/ 883566 h 1095451"/>
              <a:gd name="connsiteX5" fmla="*/ 1409183 w 2227485"/>
              <a:gd name="connsiteY5" fmla="*/ 616018 h 1095451"/>
              <a:gd name="connsiteX6" fmla="*/ 1752083 w 2227485"/>
              <a:gd name="connsiteY6" fmla="*/ 421178 h 1095451"/>
              <a:gd name="connsiteX7" fmla="*/ 1257486 w 2227485"/>
              <a:gd name="connsiteY7" fmla="*/ 344555 h 1095451"/>
              <a:gd name="connsiteX8" fmla="*/ 529209 w 2227485"/>
              <a:gd name="connsiteY8" fmla="*/ 782936 h 1095451"/>
              <a:gd name="connsiteX9" fmla="*/ 0 w 2227485"/>
              <a:gd name="connsiteY9" fmla="*/ 1090325 h 1095451"/>
              <a:gd name="connsiteX10" fmla="*/ 432023 w 2227485"/>
              <a:gd name="connsiteY10" fmla="*/ 531564 h 1095451"/>
              <a:gd name="connsiteX0" fmla="*/ 432023 w 2227485"/>
              <a:gd name="connsiteY0" fmla="*/ 531564 h 1095451"/>
              <a:gd name="connsiteX1" fmla="*/ 1314636 w 2227485"/>
              <a:gd name="connsiteY1" fmla="*/ 1655 h 1095451"/>
              <a:gd name="connsiteX2" fmla="*/ 1880671 w 2227485"/>
              <a:gd name="connsiteY2" fmla="*/ 360114 h 1095451"/>
              <a:gd name="connsiteX3" fmla="*/ 2194996 w 2227485"/>
              <a:gd name="connsiteY3" fmla="*/ 265288 h 1095451"/>
              <a:gd name="connsiteX4" fmla="*/ 2227485 w 2227485"/>
              <a:gd name="connsiteY4" fmla="*/ 883566 h 1095451"/>
              <a:gd name="connsiteX5" fmla="*/ 1409183 w 2227485"/>
              <a:gd name="connsiteY5" fmla="*/ 616018 h 1095451"/>
              <a:gd name="connsiteX6" fmla="*/ 1752083 w 2227485"/>
              <a:gd name="connsiteY6" fmla="*/ 421178 h 1095451"/>
              <a:gd name="connsiteX7" fmla="*/ 1257486 w 2227485"/>
              <a:gd name="connsiteY7" fmla="*/ 344555 h 1095451"/>
              <a:gd name="connsiteX8" fmla="*/ 529209 w 2227485"/>
              <a:gd name="connsiteY8" fmla="*/ 782936 h 1095451"/>
              <a:gd name="connsiteX9" fmla="*/ 0 w 2227485"/>
              <a:gd name="connsiteY9" fmla="*/ 1090325 h 1095451"/>
              <a:gd name="connsiteX10" fmla="*/ 432023 w 2227485"/>
              <a:gd name="connsiteY10" fmla="*/ 531564 h 1095451"/>
              <a:gd name="connsiteX0" fmla="*/ 432023 w 2227485"/>
              <a:gd name="connsiteY0" fmla="*/ 531564 h 1093489"/>
              <a:gd name="connsiteX1" fmla="*/ 1314636 w 2227485"/>
              <a:gd name="connsiteY1" fmla="*/ 1655 h 1093489"/>
              <a:gd name="connsiteX2" fmla="*/ 1880671 w 2227485"/>
              <a:gd name="connsiteY2" fmla="*/ 360114 h 1093489"/>
              <a:gd name="connsiteX3" fmla="*/ 2194996 w 2227485"/>
              <a:gd name="connsiteY3" fmla="*/ 265288 h 1093489"/>
              <a:gd name="connsiteX4" fmla="*/ 2227485 w 2227485"/>
              <a:gd name="connsiteY4" fmla="*/ 883566 h 1093489"/>
              <a:gd name="connsiteX5" fmla="*/ 1409183 w 2227485"/>
              <a:gd name="connsiteY5" fmla="*/ 616018 h 1093489"/>
              <a:gd name="connsiteX6" fmla="*/ 1752083 w 2227485"/>
              <a:gd name="connsiteY6" fmla="*/ 421178 h 1093489"/>
              <a:gd name="connsiteX7" fmla="*/ 1257486 w 2227485"/>
              <a:gd name="connsiteY7" fmla="*/ 344555 h 1093489"/>
              <a:gd name="connsiteX8" fmla="*/ 557993 w 2227485"/>
              <a:gd name="connsiteY8" fmla="*/ 622180 h 1093489"/>
              <a:gd name="connsiteX9" fmla="*/ 0 w 2227485"/>
              <a:gd name="connsiteY9" fmla="*/ 1090325 h 1093489"/>
              <a:gd name="connsiteX10" fmla="*/ 432023 w 2227485"/>
              <a:gd name="connsiteY10" fmla="*/ 531564 h 1093489"/>
              <a:gd name="connsiteX0" fmla="*/ 432023 w 2227485"/>
              <a:gd name="connsiteY0" fmla="*/ 531368 h 1093293"/>
              <a:gd name="connsiteX1" fmla="*/ 849069 w 2227485"/>
              <a:gd name="connsiteY1" fmla="*/ 244972 h 1093293"/>
              <a:gd name="connsiteX2" fmla="*/ 1314636 w 2227485"/>
              <a:gd name="connsiteY2" fmla="*/ 1459 h 1093293"/>
              <a:gd name="connsiteX3" fmla="*/ 1880671 w 2227485"/>
              <a:gd name="connsiteY3" fmla="*/ 359918 h 1093293"/>
              <a:gd name="connsiteX4" fmla="*/ 2194996 w 2227485"/>
              <a:gd name="connsiteY4" fmla="*/ 265092 h 1093293"/>
              <a:gd name="connsiteX5" fmla="*/ 2227485 w 2227485"/>
              <a:gd name="connsiteY5" fmla="*/ 883370 h 1093293"/>
              <a:gd name="connsiteX6" fmla="*/ 1409183 w 2227485"/>
              <a:gd name="connsiteY6" fmla="*/ 615822 h 1093293"/>
              <a:gd name="connsiteX7" fmla="*/ 1752083 w 2227485"/>
              <a:gd name="connsiteY7" fmla="*/ 420982 h 1093293"/>
              <a:gd name="connsiteX8" fmla="*/ 1257486 w 2227485"/>
              <a:gd name="connsiteY8" fmla="*/ 344359 h 1093293"/>
              <a:gd name="connsiteX9" fmla="*/ 557993 w 2227485"/>
              <a:gd name="connsiteY9" fmla="*/ 621984 h 1093293"/>
              <a:gd name="connsiteX10" fmla="*/ 0 w 2227485"/>
              <a:gd name="connsiteY10" fmla="*/ 1090129 h 1093293"/>
              <a:gd name="connsiteX11" fmla="*/ 432023 w 2227485"/>
              <a:gd name="connsiteY11" fmla="*/ 531368 h 1093293"/>
              <a:gd name="connsiteX0" fmla="*/ 432023 w 2227485"/>
              <a:gd name="connsiteY0" fmla="*/ 531368 h 1093293"/>
              <a:gd name="connsiteX1" fmla="*/ 849069 w 2227485"/>
              <a:gd name="connsiteY1" fmla="*/ 244972 h 1093293"/>
              <a:gd name="connsiteX2" fmla="*/ 1314636 w 2227485"/>
              <a:gd name="connsiteY2" fmla="*/ 1459 h 1093293"/>
              <a:gd name="connsiteX3" fmla="*/ 1880671 w 2227485"/>
              <a:gd name="connsiteY3" fmla="*/ 359918 h 1093293"/>
              <a:gd name="connsiteX4" fmla="*/ 2194996 w 2227485"/>
              <a:gd name="connsiteY4" fmla="*/ 265092 h 1093293"/>
              <a:gd name="connsiteX5" fmla="*/ 2227485 w 2227485"/>
              <a:gd name="connsiteY5" fmla="*/ 883370 h 1093293"/>
              <a:gd name="connsiteX6" fmla="*/ 1409183 w 2227485"/>
              <a:gd name="connsiteY6" fmla="*/ 615822 h 1093293"/>
              <a:gd name="connsiteX7" fmla="*/ 1752083 w 2227485"/>
              <a:gd name="connsiteY7" fmla="*/ 420982 h 1093293"/>
              <a:gd name="connsiteX8" fmla="*/ 1257486 w 2227485"/>
              <a:gd name="connsiteY8" fmla="*/ 344359 h 1093293"/>
              <a:gd name="connsiteX9" fmla="*/ 557993 w 2227485"/>
              <a:gd name="connsiteY9" fmla="*/ 621984 h 1093293"/>
              <a:gd name="connsiteX10" fmla="*/ 0 w 2227485"/>
              <a:gd name="connsiteY10" fmla="*/ 1090129 h 1093293"/>
              <a:gd name="connsiteX11" fmla="*/ 432023 w 2227485"/>
              <a:gd name="connsiteY11" fmla="*/ 531368 h 1093293"/>
              <a:gd name="connsiteX0" fmla="*/ 432023 w 2227485"/>
              <a:gd name="connsiteY0" fmla="*/ 539713 h 1101638"/>
              <a:gd name="connsiteX1" fmla="*/ 837763 w 2227485"/>
              <a:gd name="connsiteY1" fmla="*/ 139421 h 1101638"/>
              <a:gd name="connsiteX2" fmla="*/ 1314636 w 2227485"/>
              <a:gd name="connsiteY2" fmla="*/ 9804 h 1101638"/>
              <a:gd name="connsiteX3" fmla="*/ 1880671 w 2227485"/>
              <a:gd name="connsiteY3" fmla="*/ 368263 h 1101638"/>
              <a:gd name="connsiteX4" fmla="*/ 2194996 w 2227485"/>
              <a:gd name="connsiteY4" fmla="*/ 273437 h 1101638"/>
              <a:gd name="connsiteX5" fmla="*/ 2227485 w 2227485"/>
              <a:gd name="connsiteY5" fmla="*/ 891715 h 1101638"/>
              <a:gd name="connsiteX6" fmla="*/ 1409183 w 2227485"/>
              <a:gd name="connsiteY6" fmla="*/ 624167 h 1101638"/>
              <a:gd name="connsiteX7" fmla="*/ 1752083 w 2227485"/>
              <a:gd name="connsiteY7" fmla="*/ 429327 h 1101638"/>
              <a:gd name="connsiteX8" fmla="*/ 1257486 w 2227485"/>
              <a:gd name="connsiteY8" fmla="*/ 352704 h 1101638"/>
              <a:gd name="connsiteX9" fmla="*/ 557993 w 2227485"/>
              <a:gd name="connsiteY9" fmla="*/ 630329 h 1101638"/>
              <a:gd name="connsiteX10" fmla="*/ 0 w 2227485"/>
              <a:gd name="connsiteY10" fmla="*/ 1098474 h 1101638"/>
              <a:gd name="connsiteX11" fmla="*/ 432023 w 2227485"/>
              <a:gd name="connsiteY11" fmla="*/ 539713 h 11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7485" h="1101638">
                <a:moveTo>
                  <a:pt x="432023" y="539713"/>
                </a:moveTo>
                <a:cubicBezTo>
                  <a:pt x="571650" y="379871"/>
                  <a:pt x="690661" y="227739"/>
                  <a:pt x="837763" y="139421"/>
                </a:cubicBezTo>
                <a:cubicBezTo>
                  <a:pt x="984865" y="51103"/>
                  <a:pt x="1140818" y="-28336"/>
                  <a:pt x="1314636" y="9804"/>
                </a:cubicBezTo>
                <a:cubicBezTo>
                  <a:pt x="1488454" y="47944"/>
                  <a:pt x="1786332" y="331468"/>
                  <a:pt x="1880671" y="368263"/>
                </a:cubicBezTo>
                <a:lnTo>
                  <a:pt x="2194996" y="273437"/>
                </a:lnTo>
                <a:lnTo>
                  <a:pt x="2227485" y="891715"/>
                </a:lnTo>
                <a:lnTo>
                  <a:pt x="1409183" y="624167"/>
                </a:lnTo>
                <a:lnTo>
                  <a:pt x="1752083" y="429327"/>
                </a:lnTo>
                <a:cubicBezTo>
                  <a:pt x="1648219" y="357890"/>
                  <a:pt x="1456501" y="319204"/>
                  <a:pt x="1257486" y="352704"/>
                </a:cubicBezTo>
                <a:cubicBezTo>
                  <a:pt x="1058471" y="386204"/>
                  <a:pt x="767574" y="506034"/>
                  <a:pt x="557993" y="630329"/>
                </a:cubicBezTo>
                <a:cubicBezTo>
                  <a:pt x="348412" y="754624"/>
                  <a:pt x="16198" y="1140369"/>
                  <a:pt x="0" y="1098474"/>
                </a:cubicBezTo>
                <a:cubicBezTo>
                  <a:pt x="144008" y="912220"/>
                  <a:pt x="292396" y="699555"/>
                  <a:pt x="432023" y="539713"/>
                </a:cubicBezTo>
                <a:close/>
              </a:path>
            </a:pathLst>
          </a:custGeom>
          <a:solidFill>
            <a:srgbClr val="00B8FF"/>
          </a:solidFill>
          <a:ln w="9525" cap="flat" cmpd="sng" algn="ctr">
            <a:solidFill>
              <a:schemeClr val="tx1"/>
            </a:solidFill>
            <a:prstDash val="solid"/>
            <a:round/>
            <a:headEnd type="none" w="med" len="med"/>
            <a:tailEnd type="none" w="med" len="med"/>
          </a:ln>
          <a:effectLst/>
          <a:scene3d>
            <a:camera prst="orthographicFront"/>
            <a:lightRig rig="threePt" dir="t"/>
          </a:scene3d>
          <a:sp3d>
            <a:bevelT w="107950" h="139700"/>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176" name="Text Box 4"/>
          <p:cNvSpPr txBox="1">
            <a:spLocks noChangeArrowheads="1"/>
          </p:cNvSpPr>
          <p:nvPr/>
        </p:nvSpPr>
        <p:spPr bwMode="auto">
          <a:xfrm>
            <a:off x="336548" y="5110163"/>
            <a:ext cx="7280934" cy="1219200"/>
          </a:xfrm>
          <a:prstGeom prst="rect">
            <a:avLst/>
          </a:prstGeom>
          <a:solidFill>
            <a:srgbClr val="FFE389"/>
          </a:solidFill>
          <a:ln>
            <a:noFill/>
          </a:ln>
          <a:effectLst>
            <a:softEdge rad="215900"/>
          </a:effectLs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marL="1587" indent="0" hangingPunct="1">
              <a:lnSpc>
                <a:spcPct val="89000"/>
              </a:lnSpc>
              <a:spcBef>
                <a:spcPts val="300"/>
              </a:spcBef>
              <a:spcAft>
                <a:spcPts val="300"/>
              </a:spcAft>
            </a:pPr>
            <a:endParaRPr lang="en-US" altLang="en-US" sz="1600" dirty="0" smtClean="0">
              <a:latin typeface="Helvetica Light" pitchFamily="32" charset="0"/>
              <a:cs typeface="Arial Unicode MS" charset="0"/>
            </a:endParaRPr>
          </a:p>
          <a:p>
            <a:pPr marL="287337" lvl="1" indent="0" hangingPunct="1">
              <a:lnSpc>
                <a:spcPct val="89000"/>
              </a:lnSpc>
              <a:spcBef>
                <a:spcPts val="300"/>
              </a:spcBef>
              <a:spcAft>
                <a:spcPts val="300"/>
              </a:spcAft>
              <a:buClr>
                <a:srgbClr val="0070C0"/>
              </a:buClr>
            </a:pPr>
            <a:r>
              <a:rPr lang="en-US" b="1" dirty="0" smtClean="0">
                <a:solidFill>
                  <a:schemeClr val="accent1">
                    <a:lumMod val="50000"/>
                  </a:schemeClr>
                </a:solidFill>
                <a:latin typeface="Calibri" panose="020F0502020204030204" pitchFamily="34" charset="0"/>
              </a:rPr>
              <a:t>Besides money, </a:t>
            </a:r>
            <a:r>
              <a:rPr lang="en-US" b="1" dirty="0" err="1" smtClean="0">
                <a:solidFill>
                  <a:schemeClr val="accent1">
                    <a:lumMod val="50000"/>
                  </a:schemeClr>
                </a:solidFill>
                <a:latin typeface="Calibri" panose="020F0502020204030204" pitchFamily="34" charset="0"/>
              </a:rPr>
              <a:t>blockchain</a:t>
            </a:r>
            <a:r>
              <a:rPr lang="en-US" b="1" dirty="0" smtClean="0">
                <a:solidFill>
                  <a:schemeClr val="accent1">
                    <a:lumMod val="50000"/>
                  </a:schemeClr>
                </a:solidFill>
                <a:latin typeface="Calibri" panose="020F0502020204030204" pitchFamily="34" charset="0"/>
              </a:rPr>
              <a:t> can be used for property, tangible assets, identity verification, just about anything with value.</a:t>
            </a:r>
            <a:endParaRPr lang="en-US" b="1" dirty="0">
              <a:solidFill>
                <a:schemeClr val="accent1">
                  <a:lumMod val="50000"/>
                </a:schemeClr>
              </a:solidFill>
              <a:latin typeface="Calibri" panose="020F0502020204030204" pitchFamily="34" charset="0"/>
            </a:endParaRPr>
          </a:p>
          <a:p>
            <a:pPr marL="573087" lvl="1" indent="-285750" hangingPunct="1">
              <a:lnSpc>
                <a:spcPct val="89000"/>
              </a:lnSpc>
              <a:spcBef>
                <a:spcPts val="300"/>
              </a:spcBef>
              <a:spcAft>
                <a:spcPts val="300"/>
              </a:spcAft>
              <a:buClr>
                <a:srgbClr val="0070C0"/>
              </a:buClr>
              <a:buFont typeface="Arial" panose="020B0604020202020204" pitchFamily="34" charset="0"/>
              <a:buChar char="•"/>
            </a:pPr>
            <a:endParaRPr lang="en-US" altLang="en-US" sz="1600" dirty="0" smtClean="0">
              <a:solidFill>
                <a:srgbClr val="0070C0"/>
              </a:solidFill>
              <a:latin typeface="Helvetica Light" pitchFamily="32" charset="0"/>
              <a:cs typeface="Arial Unicode MS" charset="0"/>
            </a:endParaRPr>
          </a:p>
        </p:txBody>
      </p:sp>
      <p:sp>
        <p:nvSpPr>
          <p:cNvPr id="3" name="Content Placeholder 2"/>
          <p:cNvSpPr>
            <a:spLocks noGrp="1"/>
          </p:cNvSpPr>
          <p:nvPr>
            <p:ph idx="1"/>
          </p:nvPr>
        </p:nvSpPr>
        <p:spPr>
          <a:xfrm>
            <a:off x="1638773" y="169614"/>
            <a:ext cx="8931423" cy="1137137"/>
          </a:xfrm>
        </p:spPr>
        <p:txBody>
          <a:bodyPr>
            <a:normAutofit/>
          </a:bodyPr>
          <a:lstStyle/>
          <a:p>
            <a:pPr marL="0" indent="0">
              <a:buNone/>
            </a:pPr>
            <a:r>
              <a:rPr lang="en-US" sz="2800" b="1" dirty="0" err="1">
                <a:solidFill>
                  <a:srgbClr val="EA7C1E"/>
                </a:solidFill>
                <a:ea typeface="+mj-ea"/>
                <a:cs typeface="+mj-cs"/>
              </a:rPr>
              <a:t>Blockchain</a:t>
            </a:r>
            <a:r>
              <a:rPr lang="en-US" sz="2800" b="1" dirty="0">
                <a:solidFill>
                  <a:srgbClr val="EA7C1E"/>
                </a:solidFill>
                <a:ea typeface="+mj-ea"/>
                <a:cs typeface="+mj-cs"/>
              </a:rPr>
              <a:t>: </a:t>
            </a:r>
            <a:r>
              <a:rPr lang="en-US" sz="2800" b="1" i="1" dirty="0">
                <a:solidFill>
                  <a:srgbClr val="EA7C1E"/>
                </a:solidFill>
                <a:ea typeface="+mj-ea"/>
                <a:cs typeface="+mj-cs"/>
              </a:rPr>
              <a:t>Shared, </a:t>
            </a:r>
            <a:r>
              <a:rPr lang="en-US" sz="2800" b="1" i="1" dirty="0" smtClean="0">
                <a:solidFill>
                  <a:srgbClr val="EA7C1E"/>
                </a:solidFill>
                <a:ea typeface="+mj-ea"/>
                <a:cs typeface="+mj-cs"/>
              </a:rPr>
              <a:t>Replicated</a:t>
            </a:r>
            <a:r>
              <a:rPr lang="en-US" sz="2800" b="1" i="1" dirty="0">
                <a:solidFill>
                  <a:srgbClr val="EA7C1E"/>
                </a:solidFill>
                <a:ea typeface="+mj-ea"/>
                <a:cs typeface="+mj-cs"/>
              </a:rPr>
              <a:t>, </a:t>
            </a:r>
            <a:r>
              <a:rPr lang="en-US" sz="2800" b="1" i="1" dirty="0" smtClean="0">
                <a:solidFill>
                  <a:srgbClr val="EA7C1E"/>
                </a:solidFill>
                <a:ea typeface="+mj-ea"/>
                <a:cs typeface="+mj-cs"/>
              </a:rPr>
              <a:t>Permissioned Ledger</a:t>
            </a:r>
            <a:endParaRPr lang="en-US" sz="2800" b="1" i="1" dirty="0">
              <a:solidFill>
                <a:srgbClr val="EA7C1E"/>
              </a:solidFill>
              <a:ea typeface="+mj-ea"/>
              <a:cs typeface="+mj-cs"/>
            </a:endParaRPr>
          </a:p>
        </p:txBody>
      </p:sp>
      <p:sp>
        <p:nvSpPr>
          <p:cNvPr id="179" name="Text Box 4"/>
          <p:cNvSpPr txBox="1">
            <a:spLocks noChangeArrowheads="1"/>
          </p:cNvSpPr>
          <p:nvPr/>
        </p:nvSpPr>
        <p:spPr bwMode="auto">
          <a:xfrm>
            <a:off x="9279201" y="738182"/>
            <a:ext cx="2895601" cy="1219200"/>
          </a:xfrm>
          <a:prstGeom prst="rect">
            <a:avLst/>
          </a:prstGeom>
          <a:solidFill>
            <a:srgbClr val="FFE389"/>
          </a:solidFill>
          <a:ln>
            <a:noFill/>
          </a:ln>
          <a:effectLst>
            <a:softEdge rad="215900"/>
          </a:effectLst>
          <a:extLst/>
        </p:spPr>
        <p:txBody>
          <a:bodyPr tIns="109458"/>
          <a:lstStyle>
            <a:lvl1pPr marL="177800" indent="-17621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1pPr>
            <a:lvl2pPr marL="463550" indent="-169863">
              <a:tabLst>
                <a:tab pos="723900" algn="l"/>
                <a:tab pos="1447800" algn="l"/>
                <a:tab pos="2171700" algn="l"/>
                <a:tab pos="2895600" algn="l"/>
                <a:tab pos="36195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Lst>
              <a:defRPr>
                <a:solidFill>
                  <a:srgbClr val="000000"/>
                </a:solidFill>
                <a:latin typeface="Arial" charset="0"/>
                <a:ea typeface="MS Gothic" charset="0"/>
                <a:cs typeface="MS Gothic"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Lst>
              <a:defRPr>
                <a:solidFill>
                  <a:srgbClr val="000000"/>
                </a:solidFill>
                <a:latin typeface="Arial" charset="0"/>
                <a:ea typeface="MS Gothic" charset="0"/>
                <a:cs typeface="MS Gothic" charset="0"/>
              </a:defRPr>
            </a:lvl9pPr>
          </a:lstStyle>
          <a:p>
            <a:pPr marL="1587" indent="0" algn="ctr" hangingPunct="1">
              <a:lnSpc>
                <a:spcPct val="89000"/>
              </a:lnSpc>
              <a:spcBef>
                <a:spcPts val="300"/>
              </a:spcBef>
              <a:spcAft>
                <a:spcPts val="300"/>
              </a:spcAft>
            </a:pPr>
            <a:endParaRPr lang="en-US" altLang="en-US" sz="1600" dirty="0" smtClean="0">
              <a:solidFill>
                <a:srgbClr val="0070C0"/>
              </a:solidFill>
              <a:latin typeface="Calibri" panose="020F0502020204030204" pitchFamily="34" charset="0"/>
            </a:endParaRPr>
          </a:p>
          <a:p>
            <a:pPr marL="1587" indent="0" algn="ctr" hangingPunct="1">
              <a:lnSpc>
                <a:spcPct val="89000"/>
              </a:lnSpc>
              <a:spcBef>
                <a:spcPts val="300"/>
              </a:spcBef>
              <a:spcAft>
                <a:spcPts val="300"/>
              </a:spcAft>
              <a:buClr>
                <a:srgbClr val="0070C0"/>
              </a:buClr>
            </a:pPr>
            <a:r>
              <a:rPr lang="en-US" b="1" dirty="0" smtClean="0">
                <a:solidFill>
                  <a:schemeClr val="accent1">
                    <a:lumMod val="50000"/>
                  </a:schemeClr>
                </a:solidFill>
                <a:latin typeface="Calibri" panose="020F0502020204030204" pitchFamily="34" charset="0"/>
              </a:rPr>
              <a:t>Consensus</a:t>
            </a:r>
            <a:r>
              <a:rPr lang="en-US" b="1" dirty="0">
                <a:solidFill>
                  <a:schemeClr val="accent1">
                    <a:lumMod val="50000"/>
                  </a:schemeClr>
                </a:solidFill>
                <a:latin typeface="Calibri" panose="020F0502020204030204" pitchFamily="34" charset="0"/>
              </a:rPr>
              <a:t>, provenance, immutability, finality </a:t>
            </a:r>
          </a:p>
          <a:p>
            <a:pPr marL="287337" lvl="1" indent="0" algn="ctr" hangingPunct="1">
              <a:lnSpc>
                <a:spcPct val="89000"/>
              </a:lnSpc>
              <a:spcBef>
                <a:spcPts val="300"/>
              </a:spcBef>
              <a:spcAft>
                <a:spcPts val="300"/>
              </a:spcAft>
              <a:buClr>
                <a:srgbClr val="0070C0"/>
              </a:buClr>
            </a:pPr>
            <a:endParaRPr lang="en-US" sz="1600" dirty="0" smtClean="0">
              <a:solidFill>
                <a:srgbClr val="0070C0"/>
              </a:solidFill>
              <a:latin typeface="Calibri" panose="020F0502020204030204" pitchFamily="34" charset="0"/>
            </a:endParaRPr>
          </a:p>
          <a:p>
            <a:pPr marL="573087" lvl="1" indent="-285750" algn="ctr" hangingPunct="1">
              <a:lnSpc>
                <a:spcPct val="89000"/>
              </a:lnSpc>
              <a:spcBef>
                <a:spcPts val="300"/>
              </a:spcBef>
              <a:spcAft>
                <a:spcPts val="300"/>
              </a:spcAft>
              <a:buClr>
                <a:srgbClr val="0070C0"/>
              </a:buClr>
              <a:buFont typeface="Arial" panose="020B0604020202020204" pitchFamily="34" charset="0"/>
              <a:buChar char="•"/>
            </a:pPr>
            <a:endParaRPr lang="en-US" altLang="en-US" sz="1600" dirty="0" smtClean="0">
              <a:solidFill>
                <a:srgbClr val="0070C0"/>
              </a:solidFill>
              <a:latin typeface="Helvetica Light" pitchFamily="32" charset="0"/>
              <a:cs typeface="Arial Unicode MS" charset="0"/>
            </a:endParaRPr>
          </a:p>
        </p:txBody>
      </p:sp>
    </p:spTree>
    <p:extLst>
      <p:ext uri="{BB962C8B-B14F-4D97-AF65-F5344CB8AC3E}">
        <p14:creationId xmlns:p14="http://schemas.microsoft.com/office/powerpoint/2010/main" val="202033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1981200" y="274345"/>
            <a:ext cx="8818033" cy="1141412"/>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8496" rIns="91440" bIns="45720" numCol="1" anchor="t" anchorCtr="0" compatLnSpc="1">
            <a:prstTxWarp prst="textNoShape">
              <a:avLst/>
            </a:prstTxWarp>
          </a:bodyPr>
          <a:lstStyle/>
          <a:p>
            <a:pPr algn="l" hangingPunct="1">
              <a:tabLst>
                <a:tab pos="723900" algn="l"/>
                <a:tab pos="1447800" algn="l"/>
                <a:tab pos="2171700" algn="l"/>
                <a:tab pos="2895600" algn="l"/>
                <a:tab pos="3619500" algn="l"/>
                <a:tab pos="4343400" algn="l"/>
                <a:tab pos="5067300" algn="l"/>
                <a:tab pos="5791200" algn="l"/>
              </a:tabLst>
            </a:pPr>
            <a:r>
              <a:rPr lang="en-US" altLang="en-US" sz="2800" b="1" dirty="0" smtClean="0">
                <a:solidFill>
                  <a:srgbClr val="EA7C1E"/>
                </a:solidFill>
                <a:latin typeface="+mn-lt"/>
              </a:rPr>
              <a:t>Why tell you how we did the port?</a:t>
            </a:r>
            <a:endParaRPr lang="en-US" altLang="en-US" sz="2800" b="1" dirty="0">
              <a:solidFill>
                <a:srgbClr val="EA7C1E"/>
              </a:solidFill>
              <a:latin typeface="+mn-lt"/>
            </a:endParaRPr>
          </a:p>
        </p:txBody>
      </p:sp>
      <p:sp>
        <p:nvSpPr>
          <p:cNvPr id="3" name="Content Placeholder 2"/>
          <p:cNvSpPr>
            <a:spLocks noGrp="1"/>
          </p:cNvSpPr>
          <p:nvPr>
            <p:ph idx="1"/>
          </p:nvPr>
        </p:nvSpPr>
        <p:spPr>
          <a:xfrm>
            <a:off x="609600" y="1219200"/>
            <a:ext cx="10970684" cy="2133599"/>
          </a:xfrm>
        </p:spPr>
        <p:txBody>
          <a:bodyPr/>
          <a:lstStyle/>
          <a:p>
            <a:r>
              <a:rPr lang="en-US" dirty="0" smtClean="0"/>
              <a:t>It might amuse you to see how we stumbled around</a:t>
            </a:r>
          </a:p>
          <a:p>
            <a:r>
              <a:rPr lang="en-US" dirty="0" smtClean="0"/>
              <a:t>There might be something in what we’ve done that applies to improving existing implementations</a:t>
            </a:r>
          </a:p>
          <a:p>
            <a:r>
              <a:rPr lang="en-US" dirty="0" smtClean="0"/>
              <a:t>The world isn’t done with new Instruction Set Architectures</a:t>
            </a:r>
          </a:p>
          <a:p>
            <a:pPr lvl="1"/>
            <a:r>
              <a:rPr lang="en-US" dirty="0" smtClean="0"/>
              <a:t>I’ve programmed to the following ISA’s which have come along (and often gone away):</a:t>
            </a:r>
          </a:p>
          <a:p>
            <a:pPr lvl="2"/>
            <a:r>
              <a:rPr lang="en-US" dirty="0"/>
              <a:t>PDP-11, VAX, DEC-10,  Data General Eclipse, Multics, SPARC-based Sun, </a:t>
            </a:r>
            <a:r>
              <a:rPr lang="en-US" dirty="0" err="1"/>
              <a:t>Symbolics</a:t>
            </a:r>
            <a:r>
              <a:rPr lang="en-US" dirty="0"/>
              <a:t> Lisp Machine, Thinking Machines Connection Machine, Burroughs B6700, PowerPC, IBM 360,370,…,</a:t>
            </a:r>
            <a:r>
              <a:rPr lang="en-US" dirty="0" smtClean="0"/>
              <a:t>z</a:t>
            </a:r>
          </a:p>
          <a:p>
            <a:pPr lvl="1"/>
            <a:r>
              <a:rPr lang="en-US" dirty="0" smtClean="0"/>
              <a:t>I’m sure someone will come up with a new one sooner or later</a:t>
            </a:r>
          </a:p>
          <a:p>
            <a:r>
              <a:rPr lang="en-US" dirty="0" smtClean="0"/>
              <a:t>There are still some (non-ARM) embedded systems go hasn’t been ported to</a:t>
            </a:r>
          </a:p>
        </p:txBody>
      </p:sp>
    </p:spTree>
    <p:extLst>
      <p:ext uri="{BB962C8B-B14F-4D97-AF65-F5344CB8AC3E}">
        <p14:creationId xmlns:p14="http://schemas.microsoft.com/office/powerpoint/2010/main" val="3326929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a:spLocks noChangeArrowheads="1"/>
          </p:cNvSpPr>
          <p:nvPr/>
        </p:nvSpPr>
        <p:spPr bwMode="auto">
          <a:xfrm>
            <a:off x="6074923" y="4794112"/>
            <a:ext cx="6233809" cy="1986065"/>
          </a:xfrm>
          <a:custGeom>
            <a:avLst/>
            <a:gdLst>
              <a:gd name="G0" fmla="+- 966 0 0"/>
              <a:gd name="G1" fmla="+- 3210 0 0"/>
              <a:gd name="G2" fmla="*/ 0 G1 1"/>
              <a:gd name="G3" fmla="*/ G2 1 3210"/>
              <a:gd name="G4" fmla="*/ 636 G0 1"/>
              <a:gd name="G5" fmla="*/ G4 1 966"/>
              <a:gd name="G6" fmla="*/ 114 G1 1"/>
              <a:gd name="G7" fmla="*/ G6 1 3210"/>
              <a:gd name="G8" fmla="*/ 792 G0 1"/>
              <a:gd name="G9" fmla="*/ G8 1 966"/>
              <a:gd name="G10" fmla="*/ 1122 G1 1"/>
              <a:gd name="G11" fmla="*/ G10 1 3210"/>
              <a:gd name="G12" fmla="*/ 966 G0 1"/>
              <a:gd name="G13" fmla="*/ G12 1 966"/>
              <a:gd name="G14" fmla="*/ 3210 G1 1"/>
              <a:gd name="G15" fmla="*/ G14 1 3210"/>
              <a:gd name="G16" fmla="*/ 678 G0 1"/>
              <a:gd name="G17" fmla="*/ G16 1 966"/>
              <a:gd name="G18" fmla="*/ 3210 G1 1"/>
              <a:gd name="G19" fmla="*/ G18 1 3210"/>
              <a:gd name="G20" fmla="*/ 0 G0 1"/>
              <a:gd name="G21" fmla="*/ G20 1 966"/>
              <a:gd name="G22" fmla="*/ 906 G1 1"/>
              <a:gd name="G23" fmla="*/ G22 1 3210"/>
              <a:gd name="G24" fmla="*/ 30 G0 1"/>
              <a:gd name="G25" fmla="*/ G24 1 966"/>
              <a:gd name="G26" fmla="*/ 0 G1 1"/>
              <a:gd name="G27" fmla="*/ G26 1 3210"/>
              <a:gd name="G28" fmla="*/ 636 G0 1"/>
              <a:gd name="G29" fmla="*/ G28 1 966"/>
              <a:gd name="G30" fmla="+- 0 0 0"/>
              <a:gd name="G31" fmla="+- 0 0 0"/>
              <a:gd name="G32" fmla="+- 0 0 0"/>
              <a:gd name="G33" fmla="+- 0 0 0"/>
              <a:gd name="G34" fmla="+- 0 0 0"/>
              <a:gd name="G35" fmla="+- 0 0 0"/>
              <a:gd name="G36" fmla="+- 0 0 0"/>
              <a:gd name="G37" fmla="*/ 0 G1 1"/>
              <a:gd name="G38" fmla="*/ G37 1 3210"/>
              <a:gd name="G39" fmla="*/ 0 G0 1"/>
              <a:gd name="G40" fmla="*/ G39 1 966"/>
              <a:gd name="G41" fmla="*/ 3210 G1 1"/>
              <a:gd name="G42" fmla="*/ G41 1 3210"/>
              <a:gd name="G43" fmla="*/ 966 G0 1"/>
              <a:gd name="G44" fmla="*/ G43 1 966"/>
              <a:gd name="T0" fmla="*/ 0 w 3210"/>
              <a:gd name="T1" fmla="*/ 636 h 966"/>
              <a:gd name="T2" fmla="*/ 114 w 3210"/>
              <a:gd name="T3" fmla="*/ 792 h 966"/>
              <a:gd name="T4" fmla="*/ 1122 w 3210"/>
              <a:gd name="T5" fmla="*/ 966 h 966"/>
              <a:gd name="T6" fmla="*/ 3210 w 3210"/>
              <a:gd name="T7" fmla="*/ 678 h 966"/>
              <a:gd name="T8" fmla="*/ 3210 w 3210"/>
              <a:gd name="T9" fmla="*/ 0 h 966"/>
              <a:gd name="T10" fmla="*/ 906 w 3210"/>
              <a:gd name="T11" fmla="*/ 30 h 966"/>
              <a:gd name="T12" fmla="*/ 0 w 3210"/>
              <a:gd name="T13" fmla="*/ 636 h 966"/>
              <a:gd name="T14" fmla="*/ 0 w 3210"/>
              <a:gd name="T15" fmla="*/ 0 h 966"/>
              <a:gd name="T16" fmla="*/ 3210 w 3210"/>
              <a:gd name="T17" fmla="*/ 966 h 966"/>
            </a:gdLst>
            <a:ahLst/>
            <a:cxnLst>
              <a:cxn ang="0">
                <a:pos x="T0" y="T1"/>
              </a:cxn>
              <a:cxn ang="0">
                <a:pos x="T2" y="T3"/>
              </a:cxn>
              <a:cxn ang="0">
                <a:pos x="T4" y="T5"/>
              </a:cxn>
              <a:cxn ang="0">
                <a:pos x="T6" y="T7"/>
              </a:cxn>
              <a:cxn ang="0">
                <a:pos x="T8" y="T9"/>
              </a:cxn>
              <a:cxn ang="0">
                <a:pos x="T10" y="T11"/>
              </a:cxn>
              <a:cxn ang="0">
                <a:pos x="T12" y="T13"/>
              </a:cxn>
            </a:cxnLst>
            <a:rect l="T14" t="T15" r="T16" b="T17"/>
            <a:pathLst>
              <a:path w="3210" h="966" extrusionOk="0">
                <a:moveTo>
                  <a:pt x="0" y="636"/>
                </a:moveTo>
                <a:lnTo>
                  <a:pt x="114" y="792"/>
                </a:lnTo>
                <a:lnTo>
                  <a:pt x="1122" y="966"/>
                </a:lnTo>
                <a:lnTo>
                  <a:pt x="3210" y="678"/>
                </a:lnTo>
                <a:lnTo>
                  <a:pt x="3210" y="0"/>
                </a:lnTo>
                <a:lnTo>
                  <a:pt x="906" y="30"/>
                </a:lnTo>
                <a:lnTo>
                  <a:pt x="0" y="636"/>
                </a:lnTo>
                <a:close/>
              </a:path>
            </a:pathLst>
          </a:custGeom>
          <a:solidFill>
            <a:srgbClr val="FFFFFF"/>
          </a:solidFill>
          <a:ln w="9360">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Title 1"/>
          <p:cNvSpPr>
            <a:spLocks noGrp="1"/>
          </p:cNvSpPr>
          <p:nvPr>
            <p:ph type="title" idx="4294967295"/>
          </p:nvPr>
        </p:nvSpPr>
        <p:spPr bwMode="auto">
          <a:xfrm>
            <a:off x="2828124" y="-1339"/>
            <a:ext cx="4554552" cy="856455"/>
          </a:xfrm>
          <a:prstGeom prst="rect">
            <a:avLst/>
          </a:prstGeom>
          <a:noFill/>
          <a:ln>
            <a:miter lim="800000"/>
            <a:headEnd/>
            <a:tailEnd/>
          </a:ln>
        </p:spPr>
        <p:txBody>
          <a:bodyPr/>
          <a:lstStyle/>
          <a:p>
            <a:pPr algn="l"/>
            <a:r>
              <a:rPr lang="en-US" sz="2800" b="1" dirty="0" smtClean="0">
                <a:solidFill>
                  <a:srgbClr val="EA7C1E"/>
                </a:solidFill>
                <a:latin typeface="+mn-lt"/>
              </a:rPr>
              <a:t>How to begin the port?</a:t>
            </a:r>
            <a:endParaRPr lang="en-US" sz="2800" b="1" dirty="0">
              <a:solidFill>
                <a:srgbClr val="EA7C1E"/>
              </a:solidFill>
              <a:latin typeface="+mn-lt"/>
            </a:endParaRPr>
          </a:p>
        </p:txBody>
      </p:sp>
      <p:sp>
        <p:nvSpPr>
          <p:cNvPr id="6" name="Freeform 5"/>
          <p:cNvSpPr/>
          <p:nvPr/>
        </p:nvSpPr>
        <p:spPr bwMode="auto">
          <a:xfrm>
            <a:off x="5105400" y="1669622"/>
            <a:ext cx="1905000" cy="863234"/>
          </a:xfrm>
          <a:custGeom>
            <a:avLst/>
            <a:gdLst>
              <a:gd name="connsiteX0" fmla="*/ 0 w 3849538"/>
              <a:gd name="connsiteY0" fmla="*/ 769622 h 769622"/>
              <a:gd name="connsiteX1" fmla="*/ 2142067 w 3849538"/>
              <a:gd name="connsiteY1" fmla="*/ 566422 h 769622"/>
              <a:gd name="connsiteX2" fmla="*/ 3429000 w 3849538"/>
              <a:gd name="connsiteY2" fmla="*/ 41489 h 769622"/>
              <a:gd name="connsiteX3" fmla="*/ 3810000 w 3849538"/>
              <a:gd name="connsiteY3" fmla="*/ 33022 h 769622"/>
              <a:gd name="connsiteX4" fmla="*/ 3818467 w 3849538"/>
              <a:gd name="connsiteY4" fmla="*/ 33022 h 769622"/>
              <a:gd name="connsiteX0" fmla="*/ 0 w 3847818"/>
              <a:gd name="connsiteY0" fmla="*/ 741152 h 741152"/>
              <a:gd name="connsiteX1" fmla="*/ 2142067 w 3847818"/>
              <a:gd name="connsiteY1" fmla="*/ 537952 h 741152"/>
              <a:gd name="connsiteX2" fmla="*/ 3454400 w 3847818"/>
              <a:gd name="connsiteY2" fmla="*/ 63819 h 741152"/>
              <a:gd name="connsiteX3" fmla="*/ 3810000 w 3847818"/>
              <a:gd name="connsiteY3" fmla="*/ 4552 h 741152"/>
              <a:gd name="connsiteX4" fmla="*/ 3818467 w 3847818"/>
              <a:gd name="connsiteY4" fmla="*/ 4552 h 74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818" h="741152">
                <a:moveTo>
                  <a:pt x="0" y="741152"/>
                </a:moveTo>
                <a:cubicBezTo>
                  <a:pt x="785283" y="700229"/>
                  <a:pt x="1566334" y="650841"/>
                  <a:pt x="2142067" y="537952"/>
                </a:cubicBezTo>
                <a:cubicBezTo>
                  <a:pt x="2717800" y="425063"/>
                  <a:pt x="3176411" y="152719"/>
                  <a:pt x="3454400" y="63819"/>
                </a:cubicBezTo>
                <a:cubicBezTo>
                  <a:pt x="3732389" y="-25081"/>
                  <a:pt x="3749322" y="14430"/>
                  <a:pt x="3810000" y="4552"/>
                </a:cubicBezTo>
                <a:cubicBezTo>
                  <a:pt x="3870678" y="-5326"/>
                  <a:pt x="3846689" y="3846"/>
                  <a:pt x="3818467" y="4552"/>
                </a:cubicBezTo>
              </a:path>
            </a:pathLst>
          </a:custGeom>
          <a:noFill/>
          <a:ln w="9525" cap="flat" cmpd="sng" algn="ctr">
            <a:solidFill>
              <a:srgbClr val="E07C1E"/>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8" name="Freeform 7"/>
          <p:cNvSpPr/>
          <p:nvPr/>
        </p:nvSpPr>
        <p:spPr bwMode="auto">
          <a:xfrm>
            <a:off x="5105400" y="2971799"/>
            <a:ext cx="1828800" cy="193301"/>
          </a:xfrm>
          <a:custGeom>
            <a:avLst/>
            <a:gdLst>
              <a:gd name="connsiteX0" fmla="*/ 0 w 3849538"/>
              <a:gd name="connsiteY0" fmla="*/ 769622 h 769622"/>
              <a:gd name="connsiteX1" fmla="*/ 2142067 w 3849538"/>
              <a:gd name="connsiteY1" fmla="*/ 566422 h 769622"/>
              <a:gd name="connsiteX2" fmla="*/ 3429000 w 3849538"/>
              <a:gd name="connsiteY2" fmla="*/ 41489 h 769622"/>
              <a:gd name="connsiteX3" fmla="*/ 3810000 w 3849538"/>
              <a:gd name="connsiteY3" fmla="*/ 33022 h 769622"/>
              <a:gd name="connsiteX4" fmla="*/ 3818467 w 3849538"/>
              <a:gd name="connsiteY4" fmla="*/ 33022 h 769622"/>
              <a:gd name="connsiteX0" fmla="*/ 0 w 3847818"/>
              <a:gd name="connsiteY0" fmla="*/ 741152 h 741152"/>
              <a:gd name="connsiteX1" fmla="*/ 2142067 w 3847818"/>
              <a:gd name="connsiteY1" fmla="*/ 537952 h 741152"/>
              <a:gd name="connsiteX2" fmla="*/ 3454400 w 3847818"/>
              <a:gd name="connsiteY2" fmla="*/ 63819 h 741152"/>
              <a:gd name="connsiteX3" fmla="*/ 3810000 w 3847818"/>
              <a:gd name="connsiteY3" fmla="*/ 4552 h 741152"/>
              <a:gd name="connsiteX4" fmla="*/ 3818467 w 3847818"/>
              <a:gd name="connsiteY4" fmla="*/ 4552 h 74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818" h="741152">
                <a:moveTo>
                  <a:pt x="0" y="741152"/>
                </a:moveTo>
                <a:cubicBezTo>
                  <a:pt x="785283" y="700229"/>
                  <a:pt x="1566334" y="650841"/>
                  <a:pt x="2142067" y="537952"/>
                </a:cubicBezTo>
                <a:cubicBezTo>
                  <a:pt x="2717800" y="425063"/>
                  <a:pt x="3176411" y="152719"/>
                  <a:pt x="3454400" y="63819"/>
                </a:cubicBezTo>
                <a:cubicBezTo>
                  <a:pt x="3732389" y="-25081"/>
                  <a:pt x="3749322" y="14430"/>
                  <a:pt x="3810000" y="4552"/>
                </a:cubicBezTo>
                <a:cubicBezTo>
                  <a:pt x="3870678" y="-5326"/>
                  <a:pt x="3846689" y="3846"/>
                  <a:pt x="3818467" y="4552"/>
                </a:cubicBezTo>
              </a:path>
            </a:pathLst>
          </a:custGeom>
          <a:noFill/>
          <a:ln w="9525" cap="flat" cmpd="sng" algn="ctr">
            <a:solidFill>
              <a:srgbClr val="E07C1E"/>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sp>
        <p:nvSpPr>
          <p:cNvPr id="10" name="Freeform 9"/>
          <p:cNvSpPr/>
          <p:nvPr/>
        </p:nvSpPr>
        <p:spPr bwMode="auto">
          <a:xfrm flipV="1">
            <a:off x="5105400" y="3825867"/>
            <a:ext cx="1828800" cy="834711"/>
          </a:xfrm>
          <a:custGeom>
            <a:avLst/>
            <a:gdLst>
              <a:gd name="connsiteX0" fmla="*/ 0 w 3849538"/>
              <a:gd name="connsiteY0" fmla="*/ 769622 h 769622"/>
              <a:gd name="connsiteX1" fmla="*/ 2142067 w 3849538"/>
              <a:gd name="connsiteY1" fmla="*/ 566422 h 769622"/>
              <a:gd name="connsiteX2" fmla="*/ 3429000 w 3849538"/>
              <a:gd name="connsiteY2" fmla="*/ 41489 h 769622"/>
              <a:gd name="connsiteX3" fmla="*/ 3810000 w 3849538"/>
              <a:gd name="connsiteY3" fmla="*/ 33022 h 769622"/>
              <a:gd name="connsiteX4" fmla="*/ 3818467 w 3849538"/>
              <a:gd name="connsiteY4" fmla="*/ 33022 h 769622"/>
              <a:gd name="connsiteX0" fmla="*/ 0 w 3847818"/>
              <a:gd name="connsiteY0" fmla="*/ 741152 h 741152"/>
              <a:gd name="connsiteX1" fmla="*/ 2142067 w 3847818"/>
              <a:gd name="connsiteY1" fmla="*/ 537952 h 741152"/>
              <a:gd name="connsiteX2" fmla="*/ 3454400 w 3847818"/>
              <a:gd name="connsiteY2" fmla="*/ 63819 h 741152"/>
              <a:gd name="connsiteX3" fmla="*/ 3810000 w 3847818"/>
              <a:gd name="connsiteY3" fmla="*/ 4552 h 741152"/>
              <a:gd name="connsiteX4" fmla="*/ 3818467 w 3847818"/>
              <a:gd name="connsiteY4" fmla="*/ 4552 h 74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818" h="741152">
                <a:moveTo>
                  <a:pt x="0" y="741152"/>
                </a:moveTo>
                <a:cubicBezTo>
                  <a:pt x="785283" y="700229"/>
                  <a:pt x="1566334" y="650841"/>
                  <a:pt x="2142067" y="537952"/>
                </a:cubicBezTo>
                <a:cubicBezTo>
                  <a:pt x="2717800" y="425063"/>
                  <a:pt x="3176411" y="152719"/>
                  <a:pt x="3454400" y="63819"/>
                </a:cubicBezTo>
                <a:cubicBezTo>
                  <a:pt x="3732389" y="-25081"/>
                  <a:pt x="3749322" y="14430"/>
                  <a:pt x="3810000" y="4552"/>
                </a:cubicBezTo>
                <a:cubicBezTo>
                  <a:pt x="3870678" y="-5326"/>
                  <a:pt x="3846689" y="3846"/>
                  <a:pt x="3818467" y="4552"/>
                </a:cubicBezTo>
              </a:path>
            </a:pathLst>
          </a:custGeom>
          <a:noFill/>
          <a:ln w="9525" cap="flat" cmpd="sng" algn="ctr">
            <a:solidFill>
              <a:srgbClr val="E07C1E"/>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rgbClr val="000000"/>
              </a:solidFill>
              <a:effectLst/>
              <a:latin typeface="Arial" charset="0"/>
            </a:endParaRPr>
          </a:p>
        </p:txBody>
      </p:sp>
      <p:pic>
        <p:nvPicPr>
          <p:cNvPr id="12" name="Picture 11"/>
          <p:cNvPicPr>
            <a:picLocks noChangeAspect="1"/>
          </p:cNvPicPr>
          <p:nvPr/>
        </p:nvPicPr>
        <p:blipFill>
          <a:blip r:embed="rId2"/>
          <a:stretch>
            <a:fillRect/>
          </a:stretch>
        </p:blipFill>
        <p:spPr>
          <a:xfrm>
            <a:off x="838200" y="1731588"/>
            <a:ext cx="4267200" cy="2867025"/>
          </a:xfrm>
          <a:prstGeom prst="rect">
            <a:avLst/>
          </a:prstGeom>
        </p:spPr>
      </p:pic>
      <p:pic>
        <p:nvPicPr>
          <p:cNvPr id="13" name="Picture 12"/>
          <p:cNvPicPr>
            <a:picLocks noChangeAspect="1"/>
          </p:cNvPicPr>
          <p:nvPr/>
        </p:nvPicPr>
        <p:blipFill>
          <a:blip r:embed="rId3"/>
          <a:stretch>
            <a:fillRect/>
          </a:stretch>
        </p:blipFill>
        <p:spPr>
          <a:xfrm>
            <a:off x="7010400" y="672606"/>
            <a:ext cx="3768090" cy="5664779"/>
          </a:xfrm>
          <a:prstGeom prst="rect">
            <a:avLst/>
          </a:prstGeom>
        </p:spPr>
      </p:pic>
    </p:spTree>
    <p:extLst>
      <p:ext uri="{BB962C8B-B14F-4D97-AF65-F5344CB8AC3E}">
        <p14:creationId xmlns:p14="http://schemas.microsoft.com/office/powerpoint/2010/main" val="287551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252</TotalTime>
  <Words>4429</Words>
  <Application>Microsoft Office PowerPoint</Application>
  <PresentationFormat>Widescreen</PresentationFormat>
  <Paragraphs>703</Paragraphs>
  <Slides>37</Slides>
  <Notes>20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37</vt:i4>
      </vt:variant>
    </vt:vector>
  </HeadingPairs>
  <TitlesOfParts>
    <vt:vector size="59" baseType="lpstr">
      <vt:lpstr>Arial Unicode MS</vt:lpstr>
      <vt:lpstr>Microsoft YaHei</vt:lpstr>
      <vt:lpstr>MS Gothic</vt:lpstr>
      <vt:lpstr>MS PGothic</vt:lpstr>
      <vt:lpstr>Arial</vt:lpstr>
      <vt:lpstr>Arial Narrow</vt:lpstr>
      <vt:lpstr>Calibri</vt:lpstr>
      <vt:lpstr>Calibri Light</vt:lpstr>
      <vt:lpstr>Consolas</vt:lpstr>
      <vt:lpstr>Cordia New</vt:lpstr>
      <vt:lpstr>Courier New</vt:lpstr>
      <vt:lpstr>Earthquake MF</vt:lpstr>
      <vt:lpstr>Helvetica</vt:lpstr>
      <vt:lpstr>Helvetica Light</vt:lpstr>
      <vt:lpstr>Helvetica Neue Light</vt:lpstr>
      <vt:lpstr>Lubalin for IBM Demi</vt:lpstr>
      <vt:lpstr>Mangal</vt:lpstr>
      <vt:lpstr>Symbol</vt:lpstr>
      <vt:lpstr>Times New Roman</vt:lpstr>
      <vt:lpstr>Wingdings</vt:lpstr>
      <vt:lpstr>ヒラギノ角ゴ Pro W3</vt:lpstr>
      <vt:lpstr>Office Theme</vt:lpstr>
      <vt:lpstr>PowerPoint Presentation</vt:lpstr>
      <vt:lpstr>Ahhh…. The Mainframe… What’s a mainframe?</vt:lpstr>
      <vt:lpstr>Or do you think of Dr. Strangelove (or Skynet)?</vt:lpstr>
      <vt:lpstr>Here’s what they look like in 2016</vt:lpstr>
      <vt:lpstr>Linux on the mainframe…</vt:lpstr>
      <vt:lpstr>Why Go on the mainframe?</vt:lpstr>
      <vt:lpstr>PowerPoint Presentation</vt:lpstr>
      <vt:lpstr>Why tell you how we did the port?</vt:lpstr>
      <vt:lpstr>How to begin the port?</vt:lpstr>
      <vt:lpstr>How we began…</vt:lpstr>
      <vt:lpstr>Start with Power Big Endian port: The Instructions</vt:lpstr>
      <vt:lpstr>Write assembler for z and add relocation to linker </vt:lpstr>
      <vt:lpstr>We could use one architecture-specific relocation</vt:lpstr>
      <vt:lpstr>Step by step</vt:lpstr>
      <vt:lpstr>Printing without fmt or runtime:</vt:lpstr>
      <vt:lpstr>Ensuring compiler works and generates correct code:</vt:lpstr>
      <vt:lpstr>PowerPoint Presentation</vt:lpstr>
      <vt:lpstr>PowerPoint Presentation</vt:lpstr>
      <vt:lpstr>PowerPoint Presentation</vt:lpstr>
      <vt:lpstr>PowerPoint Presentation</vt:lpstr>
      <vt:lpstr>PowerPoint Presentation</vt:lpstr>
      <vt:lpstr>PowerPoint Presentation</vt:lpstr>
      <vt:lpstr>Basic Block Size Comparison</vt:lpstr>
      <vt:lpstr>PowerPoint Presentation</vt:lpstr>
      <vt:lpstr>PowerPoint Presentation</vt:lpstr>
      <vt:lpstr>Advanced Encryption Standard (AES)</vt:lpstr>
      <vt:lpstr>Modes of Operation</vt:lpstr>
      <vt:lpstr>Cipher Block Chaining (CBC) with AES</vt:lpstr>
      <vt:lpstr>Message-Security Assist (CP Assist for Cryptographic Function - CPACF)</vt:lpstr>
      <vt:lpstr>z AES Implementation</vt:lpstr>
      <vt:lpstr>PowerPoint Presentation</vt:lpstr>
      <vt:lpstr>z CBC-AES Implementation</vt:lpstr>
      <vt:lpstr>z CBC-AES Implementation</vt:lpstr>
      <vt:lpstr>Mode Interface Testing</vt:lpstr>
      <vt:lpstr>z13 CBC-AES Performance Boost</vt:lpstr>
      <vt:lpstr>Future Work in the crypto Package</vt:lpstr>
      <vt:lpstr>PowerPoint Presentation</vt:lpstr>
    </vt:vector>
  </TitlesOfParts>
  <Company>IBM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ADMINIBM</dc:creator>
  <cp:lastModifiedBy>ADMINIBM</cp:lastModifiedBy>
  <cp:revision>142</cp:revision>
  <dcterms:created xsi:type="dcterms:W3CDTF">2016-07-12T01:38:40Z</dcterms:created>
  <dcterms:modified xsi:type="dcterms:W3CDTF">2016-07-12T20:03:10Z</dcterms:modified>
</cp:coreProperties>
</file>